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45"/>
  </p:notesMasterIdLst>
  <p:sldIdLst>
    <p:sldId id="256" r:id="rId2"/>
    <p:sldId id="257" r:id="rId3"/>
    <p:sldId id="268" r:id="rId4"/>
    <p:sldId id="320" r:id="rId5"/>
    <p:sldId id="322" r:id="rId6"/>
    <p:sldId id="323" r:id="rId7"/>
    <p:sldId id="264" r:id="rId8"/>
    <p:sldId id="324" r:id="rId9"/>
    <p:sldId id="325" r:id="rId10"/>
    <p:sldId id="326" r:id="rId11"/>
    <p:sldId id="327" r:id="rId12"/>
    <p:sldId id="328" r:id="rId13"/>
    <p:sldId id="330" r:id="rId14"/>
    <p:sldId id="331" r:id="rId15"/>
    <p:sldId id="334" r:id="rId16"/>
    <p:sldId id="332" r:id="rId17"/>
    <p:sldId id="335" r:id="rId18"/>
    <p:sldId id="321" r:id="rId19"/>
    <p:sldId id="333" r:id="rId20"/>
    <p:sldId id="336" r:id="rId21"/>
    <p:sldId id="281" r:id="rId22"/>
    <p:sldId id="308" r:id="rId23"/>
    <p:sldId id="337" r:id="rId24"/>
    <p:sldId id="339" r:id="rId25"/>
    <p:sldId id="338" r:id="rId26"/>
    <p:sldId id="290" r:id="rId27"/>
    <p:sldId id="284" r:id="rId28"/>
    <p:sldId id="341" r:id="rId29"/>
    <p:sldId id="343" r:id="rId30"/>
    <p:sldId id="344" r:id="rId31"/>
    <p:sldId id="292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00" r:id="rId41"/>
    <p:sldId id="311" r:id="rId42"/>
    <p:sldId id="357" r:id="rId43"/>
    <p:sldId id="274" r:id="rId44"/>
  </p:sldIdLst>
  <p:sldSz cx="9144000" cy="5143500" type="screen16x9"/>
  <p:notesSz cx="6858000" cy="9144000"/>
  <p:embeddedFontLst>
    <p:embeddedFont>
      <p:font typeface="Didact Gothic" panose="020B0604020202020204" charset="0"/>
      <p:regular r:id="rId46"/>
    </p:embeddedFont>
    <p:embeddedFont>
      <p:font typeface="DM Serif Display" panose="020B0604020202020204" charset="0"/>
      <p:regular r:id="rId47"/>
      <p:italic r:id="rId48"/>
    </p:embeddedFont>
    <p:embeddedFont>
      <p:font typeface="Dubai" panose="020B0503030403030204" pitchFamily="34" charset="-78"/>
      <p:regular r:id="rId49"/>
      <p:bold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54D982-66F9-481E-98C0-F48F5C5F937D}">
  <a:tblStyle styleId="{5554D982-66F9-481E-98C0-F48F5C5F93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5b86cca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5b86cca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22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669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066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465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426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700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701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138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f2a75a6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f2a75a6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29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f2a75a6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f2a75a6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03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6ed1d3ee59_0_10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6ed1d3ee59_0_10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966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6ed1d3ee59_0_10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6ed1d3ee59_0_10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f1bce38b0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6f1bce38b0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f1bce38b0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6f1bce38b0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120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f1bce38b0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6f1bce38b0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441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f1bce38b0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6f1bce38b0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069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a7f6452186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a7f6452186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6ed1d3ee59_0_10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6ed1d3ee59_0_10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6ed1d3ee59_0_10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6ed1d3ee59_0_10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443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6ed1d3ee59_0_10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6ed1d3ee59_0_10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64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ed1d3ee59_0_10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6ed1d3ee59_0_10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6ed1d3ee59_0_10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6ed1d3ee59_0_10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606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f1bce38b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f1bce38b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f1bce38b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f1bce38b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203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f1bce38b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f1bce38b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640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f1bce38b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f1bce38b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4940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f1bce38b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f1bce38b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063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f1bce38b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f1bce38b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7148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f1bce38b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f1bce38b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8958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f1bce38b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f1bce38b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9214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f1bce38b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f1bce38b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58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a7f645218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a7f645218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900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6f2a75a668_0_2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6f2a75a668_0_2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6f2a75a668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6f2a75a668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6f2a75a668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6f2a75a668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1413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f1bce38b0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f1bce38b0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a7f645218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a7f645218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19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a7f645218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a7f645218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086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38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63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22"/>
            <a:ext cx="9144001" cy="5136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13100" y="1415503"/>
            <a:ext cx="5317800" cy="19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92725" y="3293444"/>
            <a:ext cx="57582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696325" y="1440500"/>
            <a:ext cx="3875700" cy="26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▴"/>
              <a:defRPr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696325" y="491775"/>
            <a:ext cx="38757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_2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1210650" y="3281540"/>
            <a:ext cx="18483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3649969" y="3281549"/>
            <a:ext cx="18483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3"/>
          </p:nvPr>
        </p:nvSpPr>
        <p:spPr>
          <a:xfrm>
            <a:off x="6089288" y="3281540"/>
            <a:ext cx="18483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4"/>
          </p:nvPr>
        </p:nvSpPr>
        <p:spPr>
          <a:xfrm>
            <a:off x="1210650" y="1634775"/>
            <a:ext cx="18483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5"/>
          </p:nvPr>
        </p:nvSpPr>
        <p:spPr>
          <a:xfrm>
            <a:off x="3649969" y="1634775"/>
            <a:ext cx="18483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6"/>
          </p:nvPr>
        </p:nvSpPr>
        <p:spPr>
          <a:xfrm>
            <a:off x="6089288" y="1634775"/>
            <a:ext cx="18483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696325" y="491775"/>
            <a:ext cx="77514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7"/>
          </p:nvPr>
        </p:nvSpPr>
        <p:spPr>
          <a:xfrm>
            <a:off x="1260043" y="2020266"/>
            <a:ext cx="1741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8"/>
          </p:nvPr>
        </p:nvSpPr>
        <p:spPr>
          <a:xfrm>
            <a:off x="3701381" y="2020275"/>
            <a:ext cx="1741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9"/>
          </p:nvPr>
        </p:nvSpPr>
        <p:spPr>
          <a:xfrm>
            <a:off x="6142720" y="2020266"/>
            <a:ext cx="1741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13"/>
          </p:nvPr>
        </p:nvSpPr>
        <p:spPr>
          <a:xfrm>
            <a:off x="1260043" y="3673194"/>
            <a:ext cx="1741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ubTitle" idx="14"/>
          </p:nvPr>
        </p:nvSpPr>
        <p:spPr>
          <a:xfrm>
            <a:off x="3701381" y="3673200"/>
            <a:ext cx="1741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5"/>
          </p:nvPr>
        </p:nvSpPr>
        <p:spPr>
          <a:xfrm>
            <a:off x="6142720" y="3673194"/>
            <a:ext cx="1741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849800" y="1657650"/>
            <a:ext cx="3593400" cy="6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1"/>
          </p:nvPr>
        </p:nvSpPr>
        <p:spPr>
          <a:xfrm>
            <a:off x="4849800" y="2310750"/>
            <a:ext cx="31914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_1_2_2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767525" y="3966838"/>
            <a:ext cx="18132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2"/>
          </p:nvPr>
        </p:nvSpPr>
        <p:spPr>
          <a:xfrm>
            <a:off x="2698062" y="3974125"/>
            <a:ext cx="18132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3"/>
          </p:nvPr>
        </p:nvSpPr>
        <p:spPr>
          <a:xfrm>
            <a:off x="4628600" y="3963341"/>
            <a:ext cx="18132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4"/>
          </p:nvPr>
        </p:nvSpPr>
        <p:spPr>
          <a:xfrm>
            <a:off x="6563412" y="3963667"/>
            <a:ext cx="18132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5"/>
          </p:nvPr>
        </p:nvSpPr>
        <p:spPr>
          <a:xfrm>
            <a:off x="767375" y="3556661"/>
            <a:ext cx="18132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6"/>
          </p:nvPr>
        </p:nvSpPr>
        <p:spPr>
          <a:xfrm>
            <a:off x="2698062" y="3556650"/>
            <a:ext cx="18132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7"/>
          </p:nvPr>
        </p:nvSpPr>
        <p:spPr>
          <a:xfrm>
            <a:off x="4628600" y="3556650"/>
            <a:ext cx="18132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8"/>
          </p:nvPr>
        </p:nvSpPr>
        <p:spPr>
          <a:xfrm>
            <a:off x="6559137" y="3556325"/>
            <a:ext cx="18132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685351" y="489150"/>
            <a:ext cx="7768800" cy="71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 idx="9" hasCustomPrompt="1"/>
          </p:nvPr>
        </p:nvSpPr>
        <p:spPr>
          <a:xfrm>
            <a:off x="1143875" y="2928925"/>
            <a:ext cx="10602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0" name="Google Shape;170;p27"/>
          <p:cNvSpPr txBox="1">
            <a:spLocks noGrp="1"/>
          </p:cNvSpPr>
          <p:nvPr>
            <p:ph type="title" idx="13" hasCustomPrompt="1"/>
          </p:nvPr>
        </p:nvSpPr>
        <p:spPr>
          <a:xfrm>
            <a:off x="3074550" y="2928925"/>
            <a:ext cx="10602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 idx="14" hasCustomPrompt="1"/>
          </p:nvPr>
        </p:nvSpPr>
        <p:spPr>
          <a:xfrm>
            <a:off x="5005225" y="2928925"/>
            <a:ext cx="10602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" name="Google Shape;172;p27"/>
          <p:cNvSpPr txBox="1">
            <a:spLocks noGrp="1"/>
          </p:cNvSpPr>
          <p:nvPr>
            <p:ph type="title" idx="15" hasCustomPrompt="1"/>
          </p:nvPr>
        </p:nvSpPr>
        <p:spPr>
          <a:xfrm>
            <a:off x="6935900" y="2928925"/>
            <a:ext cx="10602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l="59" r="59"/>
          <a:stretch/>
        </p:blipFill>
        <p:spPr>
          <a:xfrm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22"/>
            <a:ext cx="9144001" cy="513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696325" y="493500"/>
            <a:ext cx="77514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2"/>
          </p:nvPr>
        </p:nvSpPr>
        <p:spPr>
          <a:xfrm>
            <a:off x="2108352" y="1605920"/>
            <a:ext cx="2047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 b="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2108325" y="2007259"/>
            <a:ext cx="204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3"/>
          </p:nvPr>
        </p:nvSpPr>
        <p:spPr>
          <a:xfrm>
            <a:off x="4988537" y="1605912"/>
            <a:ext cx="2047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4"/>
          </p:nvPr>
        </p:nvSpPr>
        <p:spPr>
          <a:xfrm>
            <a:off x="4988537" y="2007259"/>
            <a:ext cx="204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5"/>
          </p:nvPr>
        </p:nvSpPr>
        <p:spPr>
          <a:xfrm>
            <a:off x="2108352" y="3148678"/>
            <a:ext cx="2047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00" b="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6"/>
          </p:nvPr>
        </p:nvSpPr>
        <p:spPr>
          <a:xfrm>
            <a:off x="2108325" y="3559111"/>
            <a:ext cx="204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7"/>
          </p:nvPr>
        </p:nvSpPr>
        <p:spPr>
          <a:xfrm>
            <a:off x="4988537" y="3145934"/>
            <a:ext cx="2047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8"/>
          </p:nvPr>
        </p:nvSpPr>
        <p:spPr>
          <a:xfrm>
            <a:off x="4988537" y="3559111"/>
            <a:ext cx="204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29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00800" y="1281725"/>
            <a:ext cx="6823800" cy="32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50" b="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-295875" y="3054825"/>
            <a:ext cx="21597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96700" y="30556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300"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2"/>
          </p:nvPr>
        </p:nvSpPr>
        <p:spPr>
          <a:xfrm>
            <a:off x="4804747" y="30556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4923247" y="354324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715375" y="354324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4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0" y="3622"/>
            <a:ext cx="9144000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5044200" y="1165900"/>
            <a:ext cx="29343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5044200" y="1815900"/>
            <a:ext cx="2934300" cy="21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b="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2383644" y="4173906"/>
            <a:ext cx="19275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2"/>
          </p:nvPr>
        </p:nvSpPr>
        <p:spPr>
          <a:xfrm>
            <a:off x="4832882" y="4173906"/>
            <a:ext cx="19275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>
            <a:off x="2515724" y="1644457"/>
            <a:ext cx="16632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3" hasCustomPrompt="1"/>
          </p:nvPr>
        </p:nvSpPr>
        <p:spPr>
          <a:xfrm>
            <a:off x="4964959" y="1644457"/>
            <a:ext cx="16632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4" hasCustomPrompt="1"/>
          </p:nvPr>
        </p:nvSpPr>
        <p:spPr>
          <a:xfrm>
            <a:off x="2515724" y="3305385"/>
            <a:ext cx="16632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5" hasCustomPrompt="1"/>
          </p:nvPr>
        </p:nvSpPr>
        <p:spPr>
          <a:xfrm>
            <a:off x="4964959" y="3305392"/>
            <a:ext cx="16632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6"/>
          </p:nvPr>
        </p:nvSpPr>
        <p:spPr>
          <a:xfrm>
            <a:off x="2290463" y="2198356"/>
            <a:ext cx="21138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7"/>
          </p:nvPr>
        </p:nvSpPr>
        <p:spPr>
          <a:xfrm>
            <a:off x="4739738" y="2198381"/>
            <a:ext cx="21138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8"/>
          </p:nvPr>
        </p:nvSpPr>
        <p:spPr>
          <a:xfrm>
            <a:off x="4739738" y="3824856"/>
            <a:ext cx="21138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9"/>
          </p:nvPr>
        </p:nvSpPr>
        <p:spPr>
          <a:xfrm>
            <a:off x="2383644" y="2545026"/>
            <a:ext cx="19275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3"/>
          </p:nvPr>
        </p:nvSpPr>
        <p:spPr>
          <a:xfrm>
            <a:off x="4832882" y="2543281"/>
            <a:ext cx="19275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4"/>
          </p:nvPr>
        </p:nvSpPr>
        <p:spPr>
          <a:xfrm>
            <a:off x="2290463" y="3824855"/>
            <a:ext cx="21138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5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_1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l="29" r="39"/>
          <a:stretch/>
        </p:blipFill>
        <p:spPr>
          <a:xfrm>
            <a:off x="0" y="3622"/>
            <a:ext cx="9144000" cy="5136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2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0" y="3622"/>
            <a:ext cx="9144000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4009725" y="1500688"/>
            <a:ext cx="4526400" cy="163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 b="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6539800" y="3092413"/>
            <a:ext cx="19962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300" b="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2300" b="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2300" b="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2300" b="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2300" b="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2300" b="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2300" b="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2300" b="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23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erif Display"/>
              <a:buNone/>
              <a:defRPr sz="33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88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9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8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ctrTitle"/>
          </p:nvPr>
        </p:nvSpPr>
        <p:spPr>
          <a:xfrm>
            <a:off x="1471748" y="1679482"/>
            <a:ext cx="6313713" cy="19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Overhead Pabrik: Anggaran, Aktual, Pembebanan</a:t>
            </a:r>
            <a:endParaRPr sz="4800" dirty="0"/>
          </a:p>
        </p:txBody>
      </p:sp>
      <p:sp>
        <p:nvSpPr>
          <p:cNvPr id="194" name="Google Shape;194;p35"/>
          <p:cNvSpPr txBox="1">
            <a:spLocks noGrp="1"/>
          </p:cNvSpPr>
          <p:nvPr>
            <p:ph type="subTitle" idx="1"/>
          </p:nvPr>
        </p:nvSpPr>
        <p:spPr>
          <a:xfrm>
            <a:off x="2766601" y="3641482"/>
            <a:ext cx="3724006" cy="417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Mery Wanialisa</a:t>
            </a:r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1589466" y="458873"/>
            <a:ext cx="625245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2"/>
                </a:solidFill>
              </a:rPr>
              <a:t>1. Dasar yang Dapat Digunakan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199;p36"/>
          <p:cNvSpPr txBox="1">
            <a:spLocks/>
          </p:cNvSpPr>
          <p:nvPr/>
        </p:nvSpPr>
        <p:spPr>
          <a:xfrm>
            <a:off x="1219200" y="1108973"/>
            <a:ext cx="7080068" cy="36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b="1" u="sng" dirty="0" err="1"/>
              <a:t>Dasar</a:t>
            </a:r>
            <a:r>
              <a:rPr lang="en-US" b="1" u="sng" dirty="0"/>
              <a:t> </a:t>
            </a:r>
            <a:r>
              <a:rPr lang="en-US" b="1" u="sng" dirty="0" err="1"/>
              <a:t>Biaya</a:t>
            </a:r>
            <a:r>
              <a:rPr lang="en-US" b="1" u="sng" dirty="0"/>
              <a:t> Tenaga </a:t>
            </a:r>
            <a:r>
              <a:rPr lang="en-US" b="1" u="sng" dirty="0" err="1"/>
              <a:t>Kerja</a:t>
            </a:r>
            <a:r>
              <a:rPr lang="en-US" b="1" u="sng" dirty="0"/>
              <a:t> </a:t>
            </a:r>
            <a:r>
              <a:rPr lang="en-US" b="1" u="sng" dirty="0" err="1"/>
              <a:t>Langsung</a:t>
            </a:r>
            <a:endParaRPr lang="en-US" b="1" u="sng" dirty="0"/>
          </a:p>
          <a:p>
            <a:pPr marL="0" indent="0" algn="just">
              <a:buSzPct val="100000"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membebankan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overhead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lansung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.</a:t>
            </a:r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$300.000 </a:t>
            </a:r>
            <a:r>
              <a:rPr lang="en-US" dirty="0" err="1"/>
              <a:t>dan</a:t>
            </a:r>
            <a:r>
              <a:rPr lang="en-US" dirty="0"/>
              <a:t> total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mendatang</a:t>
            </a:r>
            <a:r>
              <a:rPr lang="en-US" dirty="0"/>
              <a:t> </a:t>
            </a:r>
            <a:r>
              <a:rPr lang="en-US" dirty="0" err="1"/>
              <a:t>diestimasikan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$500.000 </a:t>
            </a:r>
            <a:r>
              <a:rPr lang="en-US" dirty="0" err="1"/>
              <a:t>maka</a:t>
            </a:r>
            <a:r>
              <a:rPr lang="en-US" dirty="0"/>
              <a:t> tariff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$300.000 : $500.000 = 0,60 </a:t>
            </a:r>
            <a:r>
              <a:rPr lang="en-US" dirty="0" err="1"/>
              <a:t>atau</a:t>
            </a:r>
            <a:r>
              <a:rPr lang="en-US" dirty="0"/>
              <a:t> 60%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$12.000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dibebankan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sebesar</a:t>
            </a:r>
            <a:r>
              <a:rPr lang="en-US" dirty="0"/>
              <a:t> $12.000 x 60% = $7.200.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77" y="2420712"/>
            <a:ext cx="5044229" cy="7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1589466" y="458873"/>
            <a:ext cx="625245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2"/>
                </a:solidFill>
              </a:rPr>
              <a:t>1. Dasar yang Dapat Digunakan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199;p36"/>
          <p:cNvSpPr txBox="1">
            <a:spLocks/>
          </p:cNvSpPr>
          <p:nvPr/>
        </p:nvSpPr>
        <p:spPr>
          <a:xfrm>
            <a:off x="1219200" y="1108973"/>
            <a:ext cx="7080068" cy="36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b="1" u="sng" dirty="0" err="1"/>
              <a:t>Dasar</a:t>
            </a:r>
            <a:r>
              <a:rPr lang="en-US" b="1" u="sng" dirty="0"/>
              <a:t> Jam Tenaga </a:t>
            </a:r>
            <a:r>
              <a:rPr lang="en-US" b="1" u="sng" dirty="0" err="1"/>
              <a:t>Kerja</a:t>
            </a:r>
            <a:r>
              <a:rPr lang="en-US" b="1" u="sng" dirty="0"/>
              <a:t> </a:t>
            </a:r>
            <a:r>
              <a:rPr lang="en-US" b="1" u="sng" dirty="0" err="1"/>
              <a:t>Langsung</a:t>
            </a:r>
            <a:endParaRPr lang="en-US" b="1" u="sng" dirty="0"/>
          </a:p>
          <a:p>
            <a:pPr marL="0" indent="0" algn="just">
              <a:buSzPct val="100000"/>
            </a:pPr>
            <a:r>
              <a:rPr lang="en-US" dirty="0" err="1"/>
              <a:t>Dasar</a:t>
            </a:r>
            <a:r>
              <a:rPr lang="en-US" dirty="0"/>
              <a:t> jam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</a:t>
            </a:r>
            <a:r>
              <a:rPr lang="en-US" dirty="0" err="1"/>
              <a:t>Tarif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jam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total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$300.000 </a:t>
            </a:r>
            <a:r>
              <a:rPr lang="en-US" dirty="0" err="1"/>
              <a:t>dan</a:t>
            </a:r>
            <a:r>
              <a:rPr lang="en-US" dirty="0"/>
              <a:t> total jam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diestimasikan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60.000,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$300.000 : 60.000 = $5 per jam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memerlukan</a:t>
            </a:r>
            <a:r>
              <a:rPr lang="en-US" dirty="0"/>
              <a:t> 800 jam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dibebankan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800 x $5 = $4.000.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966" y="2376757"/>
            <a:ext cx="4707270" cy="5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1589466" y="458873"/>
            <a:ext cx="625245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2"/>
                </a:solidFill>
              </a:rPr>
              <a:t>1. Dasar yang Dapat Digunakan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199;p36"/>
          <p:cNvSpPr txBox="1">
            <a:spLocks/>
          </p:cNvSpPr>
          <p:nvPr/>
        </p:nvSpPr>
        <p:spPr>
          <a:xfrm>
            <a:off x="1219200" y="1108973"/>
            <a:ext cx="7080068" cy="36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b="1" u="sng" dirty="0" err="1"/>
              <a:t>Dasar</a:t>
            </a:r>
            <a:r>
              <a:rPr lang="en-US" b="1" u="sng" dirty="0"/>
              <a:t> Jam </a:t>
            </a:r>
            <a:r>
              <a:rPr lang="en-US" b="1" u="sng" dirty="0" err="1"/>
              <a:t>Mesin</a:t>
            </a:r>
            <a:endParaRPr lang="en-US" b="1" u="sng" dirty="0"/>
          </a:p>
          <a:p>
            <a:pPr marL="0" indent="0" algn="just">
              <a:buSzPct val="100000"/>
            </a:pP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ekstensif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jam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 paling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pembebanan</a:t>
            </a:r>
            <a:r>
              <a:rPr lang="en-US" dirty="0"/>
              <a:t> overhead.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identik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. Total jam </a:t>
            </a:r>
            <a:r>
              <a:rPr lang="en-US" dirty="0" err="1"/>
              <a:t>mesin</a:t>
            </a:r>
            <a:r>
              <a:rPr lang="en-US" dirty="0"/>
              <a:t> yang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diestimasi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per jam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endParaRPr lang="en-US" dirty="0"/>
          </a:p>
          <a:p>
            <a:pPr marL="0" indent="0" algn="just">
              <a:buSzPct val="100000"/>
            </a:pPr>
            <a:r>
              <a:rPr lang="en-US" dirty="0" err="1"/>
              <a:t>Jika</a:t>
            </a:r>
            <a:r>
              <a:rPr lang="en-US" dirty="0"/>
              <a:t> total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diestimasikan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$300.000 </a:t>
            </a:r>
            <a:r>
              <a:rPr lang="en-US" dirty="0" err="1"/>
              <a:t>dan</a:t>
            </a:r>
            <a:r>
              <a:rPr lang="en-US" dirty="0"/>
              <a:t> total jam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diestimasikan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20.000,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$300.000 : 20.000 = $15 per jam </a:t>
            </a:r>
            <a:r>
              <a:rPr lang="en-US" dirty="0" err="1"/>
              <a:t>mesin</a:t>
            </a:r>
            <a:r>
              <a:rPr lang="en-US" dirty="0"/>
              <a:t>.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120 jam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dibebankan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120 x $15 = $1.800.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052" y="2680743"/>
            <a:ext cx="4294006" cy="64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1589466" y="458873"/>
            <a:ext cx="625245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en" sz="2800" dirty="0">
                <a:solidFill>
                  <a:schemeClr val="accent2"/>
                </a:solidFill>
              </a:rPr>
              <a:t>1. Dasar yang Dapat Digunakan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199;p36"/>
          <p:cNvSpPr txBox="1">
            <a:spLocks/>
          </p:cNvSpPr>
          <p:nvPr/>
        </p:nvSpPr>
        <p:spPr>
          <a:xfrm>
            <a:off x="992777" y="1108973"/>
            <a:ext cx="7306491" cy="36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buSzPct val="100000"/>
              <a:buFont typeface="Wingdings" panose="05000000000000000000" pitchFamily="2" charset="2"/>
              <a:buChar char="§"/>
            </a:pPr>
            <a:r>
              <a:rPr lang="en-US" b="1" u="sng" dirty="0" err="1"/>
              <a:t>Dasar</a:t>
            </a:r>
            <a:r>
              <a:rPr lang="en-US" b="1" u="sng" dirty="0"/>
              <a:t> </a:t>
            </a:r>
            <a:r>
              <a:rPr lang="en-US" b="1" u="sng" dirty="0" err="1"/>
              <a:t>Transaksi</a:t>
            </a:r>
            <a:endParaRPr lang="en-US" b="1" u="sng" dirty="0"/>
          </a:p>
          <a:p>
            <a:pPr marL="539750" indent="-269875" algn="just">
              <a:buSzPct val="100000"/>
              <a:buFont typeface="Wingdings" panose="05000000000000000000" pitchFamily="2" charset="2"/>
              <a:buChar char="ü"/>
            </a:pP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diasosiasikan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terwakili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manapun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dibebankan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dibebankan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batch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.</a:t>
            </a:r>
          </a:p>
          <a:p>
            <a:pPr marL="539750" indent="-269875" algn="just">
              <a:buSzPct val="100000"/>
              <a:buFont typeface="Wingdings" panose="05000000000000000000" pitchFamily="2" charset="2"/>
              <a:buChar char="ü"/>
            </a:pPr>
            <a:endParaRPr lang="en-US" dirty="0"/>
          </a:p>
          <a:p>
            <a:pPr marL="539750" indent="-269875" algn="just">
              <a:buSzPct val="100000"/>
              <a:buFont typeface="Wingdings" panose="05000000000000000000" pitchFamily="2" charset="2"/>
              <a:buChar char="ü"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overhead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(activity based costing – ABC) &gt;&gt;&gt; </a:t>
            </a:r>
            <a:r>
              <a:rPr lang="en-US" i="1" dirty="0"/>
              <a:t>Akan </a:t>
            </a:r>
            <a:r>
              <a:rPr lang="en-US" i="1" dirty="0" err="1"/>
              <a:t>dibahas</a:t>
            </a:r>
            <a:r>
              <a:rPr lang="en-US" i="1" dirty="0"/>
              <a:t> di </a:t>
            </a:r>
            <a:r>
              <a:rPr lang="en-US" i="1" dirty="0" err="1"/>
              <a:t>bab</a:t>
            </a:r>
            <a:r>
              <a:rPr lang="en-US" i="1" dirty="0"/>
              <a:t> </a:t>
            </a:r>
            <a:r>
              <a:rPr lang="en-US" i="1" dirty="0" err="1"/>
              <a:t>tersendiri</a:t>
            </a:r>
            <a:r>
              <a:rPr lang="en-US" i="1" dirty="0"/>
              <a:t>.</a:t>
            </a:r>
          </a:p>
          <a:p>
            <a:pPr marL="539750" indent="-269875" algn="just">
              <a:buSzPct val="100000"/>
              <a:buFont typeface="Wingdings" panose="05000000000000000000" pitchFamily="2" charset="2"/>
              <a:buChar char="ü"/>
            </a:pPr>
            <a:endParaRPr lang="en-US" i="1" dirty="0"/>
          </a:p>
          <a:p>
            <a:pPr marL="539750" indent="-269875" algn="just"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ABC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overhead yang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lini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item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bervolume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total volume </a:t>
            </a:r>
            <a:r>
              <a:rPr lang="en-US" dirty="0" err="1"/>
              <a:t>produksi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7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 idx="4294967295"/>
          </p:nvPr>
        </p:nvSpPr>
        <p:spPr>
          <a:xfrm>
            <a:off x="1519441" y="458098"/>
            <a:ext cx="6253162" cy="650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2"/>
                </a:solidFill>
              </a:rPr>
              <a:t>2. Pemilihan Tingkat Aktivitas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199;p36"/>
          <p:cNvSpPr txBox="1">
            <a:spLocks/>
          </p:cNvSpPr>
          <p:nvPr/>
        </p:nvSpPr>
        <p:spPr>
          <a:xfrm>
            <a:off x="992777" y="1108973"/>
            <a:ext cx="7306491" cy="36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b="1" dirty="0" err="1"/>
              <a:t>Kapasitas</a:t>
            </a:r>
            <a:r>
              <a:rPr lang="en-US" b="1" dirty="0"/>
              <a:t> </a:t>
            </a:r>
            <a:r>
              <a:rPr lang="en-US" b="1" dirty="0" err="1"/>
              <a:t>Teoritis</a:t>
            </a:r>
            <a:r>
              <a:rPr lang="en-US" b="1" dirty="0"/>
              <a:t>. </a:t>
            </a:r>
          </a:p>
          <a:p>
            <a:pPr marL="552450" indent="-285750" algn="just">
              <a:lnSpc>
                <a:spcPct val="150000"/>
              </a:lnSpc>
              <a:buSzPct val="100000"/>
              <a:buFont typeface="Didact Gothic" panose="020B0604020202020204" charset="0"/>
              <a:buChar char="–"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interupsi</a:t>
            </a:r>
            <a:r>
              <a:rPr lang="en-US" dirty="0"/>
              <a:t>. </a:t>
            </a:r>
          </a:p>
          <a:p>
            <a:pPr marL="552450" indent="-285750" algn="just">
              <a:lnSpc>
                <a:spcPct val="150000"/>
              </a:lnSpc>
              <a:buSzPct val="100000"/>
              <a:buFont typeface="Didact Gothic" panose="020B0604020202020204" charset="0"/>
              <a:buChar char="–"/>
            </a:pPr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100%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yang </a:t>
            </a:r>
            <a:r>
              <a:rPr lang="en-US" dirty="0" err="1"/>
              <a:t>dinyatakan</a:t>
            </a:r>
            <a:r>
              <a:rPr lang="en-US" dirty="0"/>
              <a:t>. </a:t>
            </a:r>
          </a:p>
          <a:p>
            <a:pPr marL="552450" indent="-285750" algn="just">
              <a:lnSpc>
                <a:spcPct val="150000"/>
              </a:lnSpc>
              <a:buSzPct val="100000"/>
              <a:buFont typeface="Didact Gothic" panose="020B0604020202020204" charset="0"/>
              <a:buChar char="–"/>
            </a:pPr>
            <a:r>
              <a:rPr lang="en-US" dirty="0" err="1"/>
              <a:t>Beroperasi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teroritis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cita-cita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kuartal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. </a:t>
            </a:r>
          </a:p>
          <a:p>
            <a:pPr marL="552450" indent="-285750" algn="just">
              <a:lnSpc>
                <a:spcPct val="150000"/>
              </a:lnSpc>
              <a:buSzPct val="100000"/>
              <a:buFont typeface="Didact Gothic" panose="020B0604020202020204" charset="0"/>
              <a:buChar char="–"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berpendapat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memfokuskan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.</a:t>
            </a:r>
          </a:p>
          <a:p>
            <a:pPr marL="0" indent="0" algn="just">
              <a:buSzPct val="10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 idx="4294967295"/>
          </p:nvPr>
        </p:nvSpPr>
        <p:spPr>
          <a:xfrm>
            <a:off x="1519441" y="458098"/>
            <a:ext cx="6253162" cy="650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2"/>
                </a:solidFill>
              </a:rPr>
              <a:t>2. Pemilihan Tingkat Aktivitas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199;p36"/>
          <p:cNvSpPr txBox="1">
            <a:spLocks/>
          </p:cNvSpPr>
          <p:nvPr/>
        </p:nvSpPr>
        <p:spPr>
          <a:xfrm>
            <a:off x="992777" y="1108973"/>
            <a:ext cx="7306491" cy="36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b="1" dirty="0" err="1"/>
              <a:t>Kapasitas</a:t>
            </a:r>
            <a:r>
              <a:rPr lang="en-US" b="1" dirty="0"/>
              <a:t> </a:t>
            </a:r>
            <a:r>
              <a:rPr lang="en-US" b="1" dirty="0" err="1"/>
              <a:t>Praktis</a:t>
            </a:r>
            <a:r>
              <a:rPr lang="en-US" b="1" dirty="0"/>
              <a:t>. </a:t>
            </a:r>
          </a:p>
          <a:p>
            <a:pPr marL="552450" indent="-285750" algn="just">
              <a:lnSpc>
                <a:spcPct val="150000"/>
              </a:lnSpc>
              <a:buSzPct val="100000"/>
              <a:buFont typeface="Didact Gothic" panose="020B0604020202020204" charset="0"/>
              <a:buChar char="–"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kelonggaran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interupsi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dihindari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,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preventif</a:t>
            </a:r>
            <a:r>
              <a:rPr lang="en-US" dirty="0"/>
              <a:t>, </a:t>
            </a:r>
            <a:r>
              <a:rPr lang="en-US" dirty="0" err="1"/>
              <a:t>perbaikan</a:t>
            </a:r>
            <a:r>
              <a:rPr lang="en-US" dirty="0"/>
              <a:t>, </a:t>
            </a:r>
            <a:r>
              <a:rPr lang="en-US" dirty="0" err="1"/>
              <a:t>persiapan</a:t>
            </a:r>
            <a:r>
              <a:rPr lang="en-US" dirty="0"/>
              <a:t>, </a:t>
            </a:r>
            <a:r>
              <a:rPr lang="en-US" dirty="0" err="1"/>
              <a:t>kegagalan</a:t>
            </a:r>
            <a:r>
              <a:rPr lang="en-US" dirty="0"/>
              <a:t>,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memuaskan</a:t>
            </a:r>
            <a:r>
              <a:rPr lang="en-US" dirty="0"/>
              <a:t>, </a:t>
            </a:r>
            <a:r>
              <a:rPr lang="en-US" dirty="0" err="1"/>
              <a:t>penundaan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pengantaran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,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ketidakhadiran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,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,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libur</a:t>
            </a:r>
            <a:r>
              <a:rPr lang="en-US" dirty="0"/>
              <a:t>, </a:t>
            </a:r>
            <a:r>
              <a:rPr lang="en-US" dirty="0" err="1"/>
              <a:t>cuti</a:t>
            </a:r>
            <a:r>
              <a:rPr lang="en-US" dirty="0"/>
              <a:t>,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model. </a:t>
            </a:r>
          </a:p>
          <a:p>
            <a:pPr marL="552450" indent="-285750" algn="just">
              <a:lnSpc>
                <a:spcPct val="150000"/>
              </a:lnSpc>
              <a:buSzPct val="100000"/>
              <a:buFont typeface="Didact Gothic" panose="020B0604020202020204" charset="0"/>
              <a:buChar char="–"/>
            </a:pP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15% </a:t>
            </a:r>
            <a:r>
              <a:rPr lang="en-US" dirty="0" err="1"/>
              <a:t>sampai</a:t>
            </a:r>
            <a:r>
              <a:rPr lang="en-US" dirty="0"/>
              <a:t> 25%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75% </a:t>
            </a:r>
            <a:r>
              <a:rPr lang="en-US" dirty="0" err="1"/>
              <a:t>sampai</a:t>
            </a:r>
            <a:r>
              <a:rPr lang="en-US" dirty="0"/>
              <a:t> 85%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76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 idx="4294967295"/>
          </p:nvPr>
        </p:nvSpPr>
        <p:spPr>
          <a:xfrm>
            <a:off x="1357313" y="448573"/>
            <a:ext cx="6253162" cy="650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2"/>
                </a:solidFill>
              </a:rPr>
              <a:t>2. Pemilihan Tingkat Aktivitas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199;p36"/>
          <p:cNvSpPr txBox="1">
            <a:spLocks/>
          </p:cNvSpPr>
          <p:nvPr/>
        </p:nvSpPr>
        <p:spPr>
          <a:xfrm>
            <a:off x="992777" y="1099448"/>
            <a:ext cx="7306491" cy="36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b="1" dirty="0" err="1"/>
              <a:t>Kapasitas</a:t>
            </a:r>
            <a:r>
              <a:rPr lang="en-US" b="1" dirty="0"/>
              <a:t> </a:t>
            </a:r>
            <a:r>
              <a:rPr lang="en-US" b="1" dirty="0" err="1"/>
              <a:t>Aktual</a:t>
            </a:r>
            <a:r>
              <a:rPr lang="en-US" b="1" dirty="0"/>
              <a:t> yang </a:t>
            </a:r>
            <a:r>
              <a:rPr lang="en-US" b="1" dirty="0" err="1"/>
              <a:t>Diperkirakan</a:t>
            </a:r>
            <a:r>
              <a:rPr lang="en-US" b="1" dirty="0"/>
              <a:t>. </a:t>
            </a:r>
          </a:p>
          <a:p>
            <a:pPr marL="552450" indent="-285750" algn="just">
              <a:lnSpc>
                <a:spcPct val="150000"/>
              </a:lnSpc>
              <a:buSzPct val="100000"/>
              <a:buFont typeface="Didact Gothic" panose="020B0604020202020204" charset="0"/>
              <a:buChar char="–"/>
            </a:pP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output yang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pPr marL="552450" indent="-285750" algn="just">
              <a:lnSpc>
                <a:spcPct val="150000"/>
              </a:lnSpc>
              <a:buSzPct val="100000"/>
              <a:buFont typeface="Didact Gothic" panose="020B0604020202020204" charset="0"/>
              <a:buChar char="–"/>
            </a:pPr>
            <a:r>
              <a:rPr lang="en-US" dirty="0"/>
              <a:t>Tingkat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disetiap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direncanakan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394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 idx="4294967295"/>
          </p:nvPr>
        </p:nvSpPr>
        <p:spPr>
          <a:xfrm>
            <a:off x="1357313" y="448573"/>
            <a:ext cx="6253162" cy="650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2"/>
                </a:solidFill>
              </a:rPr>
              <a:t>2. Pemilihan Tingkat Aktivitas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199;p36"/>
          <p:cNvSpPr txBox="1">
            <a:spLocks/>
          </p:cNvSpPr>
          <p:nvPr/>
        </p:nvSpPr>
        <p:spPr>
          <a:xfrm>
            <a:off x="992777" y="1099448"/>
            <a:ext cx="7306491" cy="36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b="1" dirty="0" err="1"/>
              <a:t>Kapasitas</a:t>
            </a:r>
            <a:r>
              <a:rPr lang="en-US" b="1" dirty="0"/>
              <a:t> Normal. </a:t>
            </a:r>
          </a:p>
          <a:p>
            <a:pPr marL="552450" indent="-285750" algn="just">
              <a:lnSpc>
                <a:spcPct val="150000"/>
              </a:lnSpc>
              <a:buSzPct val="100000"/>
              <a:buFont typeface="Didact Gothic" panose="020B0604020202020204" charset="0"/>
              <a:buChar char="–"/>
            </a:pP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rata-rata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lama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meratakan</a:t>
            </a:r>
            <a:r>
              <a:rPr lang="en-US" dirty="0"/>
              <a:t> </a:t>
            </a:r>
            <a:r>
              <a:rPr lang="en-US" dirty="0" err="1"/>
              <a:t>fluktuasi</a:t>
            </a:r>
            <a:r>
              <a:rPr lang="en-US" dirty="0"/>
              <a:t>. </a:t>
            </a:r>
          </a:p>
          <a:p>
            <a:pPr marL="552450" indent="-285750" algn="just">
              <a:lnSpc>
                <a:spcPct val="150000"/>
              </a:lnSpc>
              <a:buSzPct val="100000"/>
              <a:buFont typeface="Didact Gothic" panose="020B0604020202020204" charset="0"/>
              <a:buChar char="–"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normal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menstabilkan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overhead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berfluktuasi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</a:p>
          <a:p>
            <a:pPr marL="552450" indent="-285750" algn="just">
              <a:lnSpc>
                <a:spcPct val="150000"/>
              </a:lnSpc>
              <a:buSzPct val="100000"/>
              <a:buFont typeface="Didact Gothic" panose="020B0604020202020204" charset="0"/>
              <a:buChar char="–"/>
            </a:pP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item-item overhead </a:t>
            </a:r>
            <a:r>
              <a:rPr lang="en-US" dirty="0" err="1"/>
              <a:t>berubah</a:t>
            </a:r>
            <a:r>
              <a:rPr lang="en-US" dirty="0"/>
              <a:t>. </a:t>
            </a:r>
            <a:r>
              <a:rPr lang="en-US" dirty="0" err="1"/>
              <a:t>Jumlah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dibebankan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overhead </a:t>
            </a:r>
            <a:r>
              <a:rPr lang="en-US" dirty="0" err="1"/>
              <a:t>aktualnya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15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1"/>
          <p:cNvSpPr txBox="1">
            <a:spLocks noGrp="1"/>
          </p:cNvSpPr>
          <p:nvPr>
            <p:ph type="title"/>
          </p:nvPr>
        </p:nvSpPr>
        <p:spPr>
          <a:xfrm>
            <a:off x="1352547" y="485774"/>
            <a:ext cx="6191251" cy="981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chemeClr val="accent2"/>
                </a:solidFill>
              </a:rPr>
              <a:t>Dampak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Kapasitas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pada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Tarif</a:t>
            </a:r>
            <a:r>
              <a:rPr lang="en-US" sz="2800" dirty="0">
                <a:solidFill>
                  <a:schemeClr val="accent2"/>
                </a:solidFill>
              </a:rPr>
              <a:t> Overhead </a:t>
            </a:r>
            <a:r>
              <a:rPr lang="en-US" sz="2800" dirty="0" err="1">
                <a:solidFill>
                  <a:schemeClr val="accent2"/>
                </a:solidFill>
              </a:rPr>
              <a:t>Pabrik</a:t>
            </a:r>
            <a:endParaRPr sz="28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67" y="1638300"/>
            <a:ext cx="6348412" cy="29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8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1"/>
          <p:cNvSpPr txBox="1">
            <a:spLocks noGrp="1"/>
          </p:cNvSpPr>
          <p:nvPr>
            <p:ph type="title"/>
          </p:nvPr>
        </p:nvSpPr>
        <p:spPr>
          <a:xfrm>
            <a:off x="1352547" y="485774"/>
            <a:ext cx="6191251" cy="981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chemeClr val="accent2"/>
                </a:solidFill>
              </a:rPr>
              <a:t>Kapasitas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Menganggur</a:t>
            </a:r>
            <a:r>
              <a:rPr lang="en-US" sz="2800" dirty="0">
                <a:solidFill>
                  <a:schemeClr val="accent2"/>
                </a:solidFill>
              </a:rPr>
              <a:t> VS </a:t>
            </a:r>
            <a:r>
              <a:rPr lang="en-US" sz="2800" dirty="0" err="1">
                <a:solidFill>
                  <a:schemeClr val="accent2"/>
                </a:solidFill>
              </a:rPr>
              <a:t>Kelebihan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Kapasitas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4" name="Google Shape;271;p45"/>
          <p:cNvSpPr txBox="1">
            <a:spLocks/>
          </p:cNvSpPr>
          <p:nvPr/>
        </p:nvSpPr>
        <p:spPr>
          <a:xfrm>
            <a:off x="904875" y="1781176"/>
            <a:ext cx="7381875" cy="303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>
              <a:lnSpc>
                <a:spcPct val="150000"/>
              </a:lnSpc>
              <a:buSzPct val="100000"/>
              <a:buNone/>
            </a:pPr>
            <a:endParaRPr lang="en-US" sz="1400" b="0" dirty="0"/>
          </a:p>
        </p:txBody>
      </p:sp>
      <p:sp>
        <p:nvSpPr>
          <p:cNvPr id="6" name="Google Shape;271;p45"/>
          <p:cNvSpPr txBox="1">
            <a:spLocks/>
          </p:cNvSpPr>
          <p:nvPr/>
        </p:nvSpPr>
        <p:spPr>
          <a:xfrm>
            <a:off x="1085850" y="1685926"/>
            <a:ext cx="7058025" cy="303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err="1"/>
              <a:t>Kapasitas</a:t>
            </a:r>
            <a:r>
              <a:rPr lang="en-US" sz="1400" b="0" dirty="0"/>
              <a:t> </a:t>
            </a:r>
            <a:r>
              <a:rPr lang="en-US" sz="1400" b="0" dirty="0" err="1"/>
              <a:t>menganggur</a:t>
            </a:r>
            <a:r>
              <a:rPr lang="en-US" sz="1400" b="0" dirty="0"/>
              <a:t> </a:t>
            </a:r>
            <a:r>
              <a:rPr lang="en-US" sz="1400" b="0" dirty="0" err="1"/>
              <a:t>disebabkan</a:t>
            </a:r>
            <a:r>
              <a:rPr lang="en-US" sz="1400" b="0" dirty="0"/>
              <a:t> </a:t>
            </a:r>
            <a:r>
              <a:rPr lang="en-US" sz="1400" b="0" dirty="0" err="1"/>
              <a:t>oleh</a:t>
            </a:r>
            <a:r>
              <a:rPr lang="en-US" sz="1400" b="0" dirty="0"/>
              <a:t> </a:t>
            </a:r>
            <a:r>
              <a:rPr lang="en-US" sz="1400" b="0" dirty="0" err="1"/>
              <a:t>kurangnya</a:t>
            </a:r>
            <a:r>
              <a:rPr lang="en-US" sz="1400" b="0" dirty="0"/>
              <a:t> </a:t>
            </a:r>
            <a:r>
              <a:rPr lang="en-US" sz="1400" b="0" dirty="0" err="1"/>
              <a:t>penjualan</a:t>
            </a:r>
            <a:r>
              <a:rPr lang="en-US" sz="1400" b="0" dirty="0"/>
              <a:t> yang </a:t>
            </a:r>
            <a:r>
              <a:rPr lang="en-US" sz="1400" b="0" dirty="0" err="1"/>
              <a:t>bersifat</a:t>
            </a:r>
            <a:r>
              <a:rPr lang="en-US" sz="1400" b="0" dirty="0"/>
              <a:t> </a:t>
            </a:r>
            <a:r>
              <a:rPr lang="en-US" sz="1400" b="0" dirty="0" err="1"/>
              <a:t>temporer</a:t>
            </a:r>
            <a:r>
              <a:rPr lang="en-US" sz="1400" b="0" dirty="0"/>
              <a:t> (</a:t>
            </a:r>
            <a:r>
              <a:rPr lang="en-US" sz="1400" b="0" dirty="0" err="1"/>
              <a:t>sementara</a:t>
            </a:r>
            <a:r>
              <a:rPr lang="en-US" sz="1400" b="0" dirty="0"/>
              <a:t>). </a:t>
            </a:r>
            <a:r>
              <a:rPr lang="en-US" sz="1400" b="0" dirty="0" err="1"/>
              <a:t>Ketika</a:t>
            </a:r>
            <a:r>
              <a:rPr lang="en-US" sz="1400" b="0" dirty="0"/>
              <a:t> </a:t>
            </a:r>
            <a:r>
              <a:rPr lang="en-US" sz="1400" b="0" dirty="0" err="1"/>
              <a:t>permintaan</a:t>
            </a:r>
            <a:r>
              <a:rPr lang="en-US" sz="1400" b="0" dirty="0"/>
              <a:t> </a:t>
            </a:r>
            <a:r>
              <a:rPr lang="en-US" sz="1400" b="0" dirty="0" err="1"/>
              <a:t>penjualan</a:t>
            </a:r>
            <a:r>
              <a:rPr lang="en-US" sz="1400" b="0" dirty="0"/>
              <a:t> </a:t>
            </a:r>
            <a:r>
              <a:rPr lang="en-US" sz="1400" b="0" dirty="0" err="1"/>
              <a:t>meningkat</a:t>
            </a:r>
            <a:r>
              <a:rPr lang="en-US" sz="1400" b="0" dirty="0"/>
              <a:t>, </a:t>
            </a:r>
            <a:r>
              <a:rPr lang="en-US" sz="1400" b="0" dirty="0" err="1"/>
              <a:t>pekerja</a:t>
            </a:r>
            <a:r>
              <a:rPr lang="en-US" sz="1400" b="0" dirty="0"/>
              <a:t> </a:t>
            </a:r>
            <a:r>
              <a:rPr lang="en-US" sz="1400" b="0" dirty="0" err="1"/>
              <a:t>dan</a:t>
            </a:r>
            <a:r>
              <a:rPr lang="en-US" sz="1400" b="0" dirty="0"/>
              <a:t> </a:t>
            </a:r>
            <a:r>
              <a:rPr lang="en-US" sz="1400" b="0" dirty="0" err="1"/>
              <a:t>fasilitas</a:t>
            </a:r>
            <a:r>
              <a:rPr lang="en-US" sz="1400" b="0" dirty="0"/>
              <a:t> </a:t>
            </a:r>
            <a:r>
              <a:rPr lang="en-US" sz="1400" b="0" dirty="0" err="1"/>
              <a:t>produksi</a:t>
            </a:r>
            <a:r>
              <a:rPr lang="en-US" sz="1400" b="0" dirty="0"/>
              <a:t> yang </a:t>
            </a:r>
            <a:r>
              <a:rPr lang="en-US" sz="1400" b="0" dirty="0" err="1"/>
              <a:t>menganggur</a:t>
            </a:r>
            <a:r>
              <a:rPr lang="en-US" sz="1400" b="0" dirty="0"/>
              <a:t> </a:t>
            </a:r>
            <a:r>
              <a:rPr lang="en-US" sz="1400" b="0" dirty="0" err="1"/>
              <a:t>kembali</a:t>
            </a:r>
            <a:r>
              <a:rPr lang="en-US" sz="1400" b="0" dirty="0"/>
              <a:t> </a:t>
            </a:r>
            <a:r>
              <a:rPr lang="en-US" sz="1400" b="0" dirty="0" err="1"/>
              <a:t>digunakan</a:t>
            </a:r>
            <a:r>
              <a:rPr lang="en-US" sz="1400" b="0" dirty="0"/>
              <a:t>.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err="1"/>
              <a:t>Kelebihan</a:t>
            </a:r>
            <a:r>
              <a:rPr lang="en-US" sz="1400" b="0" dirty="0"/>
              <a:t> </a:t>
            </a:r>
            <a:r>
              <a:rPr lang="en-US" sz="1400" b="0" dirty="0" err="1"/>
              <a:t>kapasitas</a:t>
            </a:r>
            <a:r>
              <a:rPr lang="en-US" sz="1400" b="0" dirty="0"/>
              <a:t>, </a:t>
            </a:r>
            <a:r>
              <a:rPr lang="en-US" sz="1400" b="0" dirty="0" err="1"/>
              <a:t>terjadi</a:t>
            </a:r>
            <a:r>
              <a:rPr lang="en-US" sz="1400" b="0" dirty="0"/>
              <a:t> </a:t>
            </a:r>
            <a:r>
              <a:rPr lang="en-US" sz="1400" b="0" dirty="0" err="1"/>
              <a:t>karena</a:t>
            </a:r>
            <a:r>
              <a:rPr lang="en-US" sz="1400" b="0" dirty="0"/>
              <a:t> </a:t>
            </a:r>
            <a:r>
              <a:rPr lang="en-US" sz="1400" b="0" dirty="0" err="1"/>
              <a:t>kapasitas</a:t>
            </a:r>
            <a:r>
              <a:rPr lang="en-US" sz="1400" b="0" dirty="0"/>
              <a:t> </a:t>
            </a:r>
            <a:r>
              <a:rPr lang="en-US" sz="1400" b="0" dirty="0" err="1"/>
              <a:t>produktif</a:t>
            </a:r>
            <a:r>
              <a:rPr lang="en-US" sz="1400" b="0" dirty="0"/>
              <a:t> yang </a:t>
            </a:r>
            <a:r>
              <a:rPr lang="en-US" sz="1400" b="0" dirty="0" err="1"/>
              <a:t>lebih</a:t>
            </a:r>
            <a:r>
              <a:rPr lang="en-US" sz="1400" b="0" dirty="0"/>
              <a:t> </a:t>
            </a:r>
            <a:r>
              <a:rPr lang="en-US" sz="1400" b="0" dirty="0" err="1"/>
              <a:t>besar</a:t>
            </a:r>
            <a:r>
              <a:rPr lang="en-US" sz="1400" b="0" dirty="0"/>
              <a:t> </a:t>
            </a:r>
            <a:r>
              <a:rPr lang="en-US" sz="1400" b="0" dirty="0" err="1"/>
              <a:t>dibandingkan</a:t>
            </a:r>
            <a:r>
              <a:rPr lang="en-US" sz="1400" b="0" dirty="0"/>
              <a:t> </a:t>
            </a:r>
            <a:r>
              <a:rPr lang="en-US" sz="1400" b="0" dirty="0" err="1"/>
              <a:t>dengan</a:t>
            </a:r>
            <a:r>
              <a:rPr lang="en-US" sz="1400" b="0" dirty="0"/>
              <a:t> </a:t>
            </a:r>
            <a:r>
              <a:rPr lang="en-US" sz="1400" b="0" dirty="0" err="1"/>
              <a:t>kemampuan</a:t>
            </a:r>
            <a:r>
              <a:rPr lang="en-US" sz="1400" b="0" dirty="0"/>
              <a:t> </a:t>
            </a:r>
            <a:r>
              <a:rPr lang="en-US" sz="1400" b="0" dirty="0" err="1"/>
              <a:t>perusahaan</a:t>
            </a:r>
            <a:r>
              <a:rPr lang="en-US" sz="1400" b="0" dirty="0"/>
              <a:t> </a:t>
            </a:r>
            <a:r>
              <a:rPr lang="en-US" sz="1400" b="0" dirty="0" err="1"/>
              <a:t>untuk</a:t>
            </a:r>
            <a:r>
              <a:rPr lang="en-US" sz="1400" b="0" dirty="0"/>
              <a:t> </a:t>
            </a:r>
            <a:r>
              <a:rPr lang="en-US" sz="1400" b="0" dirty="0" err="1"/>
              <a:t>menggunakannya</a:t>
            </a:r>
            <a:r>
              <a:rPr lang="en-US" sz="1400" b="0" dirty="0"/>
              <a:t>, </a:t>
            </a:r>
            <a:r>
              <a:rPr lang="en-US" sz="1400" b="0" dirty="0" err="1"/>
              <a:t>atau</a:t>
            </a:r>
            <a:r>
              <a:rPr lang="en-US" sz="1400" b="0" dirty="0"/>
              <a:t> </a:t>
            </a:r>
            <a:r>
              <a:rPr lang="en-US" sz="1400" b="0" dirty="0" err="1"/>
              <a:t>karena</a:t>
            </a:r>
            <a:r>
              <a:rPr lang="en-US" sz="1400" b="0" dirty="0"/>
              <a:t> </a:t>
            </a:r>
            <a:r>
              <a:rPr lang="en-US" sz="1400" b="0" dirty="0" err="1"/>
              <a:t>ketidakseimbangan</a:t>
            </a:r>
            <a:r>
              <a:rPr lang="en-US" sz="1400" b="0" dirty="0"/>
              <a:t> </a:t>
            </a:r>
            <a:r>
              <a:rPr lang="en-US" sz="1400" b="0" dirty="0" err="1"/>
              <a:t>dalam</a:t>
            </a:r>
            <a:r>
              <a:rPr lang="en-US" sz="1400" b="0" dirty="0"/>
              <a:t> </a:t>
            </a:r>
            <a:r>
              <a:rPr lang="en-US" sz="1400" b="0" dirty="0" err="1"/>
              <a:t>peralatan</a:t>
            </a:r>
            <a:r>
              <a:rPr lang="en-US" sz="1400" b="0" dirty="0"/>
              <a:t> </a:t>
            </a:r>
            <a:r>
              <a:rPr lang="en-US" sz="1400" b="0" dirty="0" err="1"/>
              <a:t>atau</a:t>
            </a:r>
            <a:r>
              <a:rPr lang="en-US" sz="1400" b="0" dirty="0"/>
              <a:t> </a:t>
            </a:r>
            <a:r>
              <a:rPr lang="en-US" sz="1400" b="0" dirty="0" err="1"/>
              <a:t>mesin</a:t>
            </a:r>
            <a:r>
              <a:rPr lang="en-US" sz="14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07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700800" y="1281725"/>
            <a:ext cx="6823800" cy="32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Overhead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umumnya</a:t>
            </a:r>
            <a:r>
              <a:rPr lang="en-US" sz="1400" dirty="0"/>
              <a:t> </a:t>
            </a:r>
            <a:r>
              <a:rPr lang="en-US" sz="1400" dirty="0" err="1"/>
              <a:t>didefinisikan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: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, </a:t>
            </a:r>
            <a:r>
              <a:rPr lang="en-US" sz="1400" dirty="0" err="1"/>
              <a:t>tenaga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didefinisikan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dibebankan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pesanan</a:t>
            </a:r>
            <a:r>
              <a:rPr lang="en-US" sz="1400" dirty="0"/>
              <a:t>, </a:t>
            </a:r>
            <a:r>
              <a:rPr lang="en-US" sz="1400" dirty="0" err="1"/>
              <a:t>produk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objek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lain </a:t>
            </a:r>
            <a:r>
              <a:rPr lang="en-US" sz="1400" dirty="0" err="1"/>
              <a:t>tertentu</a:t>
            </a:r>
            <a:r>
              <a:rPr lang="en-US" sz="1400" dirty="0"/>
              <a:t>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1400" dirty="0" err="1"/>
              <a:t>Istilah</a:t>
            </a:r>
            <a:r>
              <a:rPr lang="en-US" sz="1400" dirty="0"/>
              <a:t> lain overhead </a:t>
            </a:r>
            <a:r>
              <a:rPr lang="en-US" sz="1400" dirty="0" err="1"/>
              <a:t>pabrik</a:t>
            </a:r>
            <a:r>
              <a:rPr lang="en-US" sz="1400" dirty="0"/>
              <a:t>: </a:t>
            </a:r>
            <a:r>
              <a:rPr lang="en-US" sz="1400" dirty="0" err="1"/>
              <a:t>beban</a:t>
            </a:r>
            <a:r>
              <a:rPr lang="en-US" sz="1400" dirty="0"/>
              <a:t> </a:t>
            </a:r>
            <a:r>
              <a:rPr lang="en-US" sz="1400" dirty="0" err="1"/>
              <a:t>pabrik</a:t>
            </a:r>
            <a:r>
              <a:rPr lang="en-US" sz="1400" dirty="0"/>
              <a:t>, overhead </a:t>
            </a:r>
            <a:r>
              <a:rPr lang="en-US" sz="1400" dirty="0" err="1"/>
              <a:t>produksi</a:t>
            </a:r>
            <a:r>
              <a:rPr lang="en-US" sz="1400" dirty="0"/>
              <a:t>,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, </a:t>
            </a:r>
            <a:r>
              <a:rPr lang="en-US" sz="1400" dirty="0" err="1"/>
              <a:t>beban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, overhead </a:t>
            </a:r>
            <a:r>
              <a:rPr lang="en-US" sz="1400" dirty="0" err="1"/>
              <a:t>pabrik</a:t>
            </a:r>
            <a:r>
              <a:rPr lang="en-US" sz="1400" dirty="0"/>
              <a:t>, </a:t>
            </a:r>
            <a:r>
              <a:rPr lang="en-US" sz="1400" dirty="0" err="1"/>
              <a:t>beban</a:t>
            </a:r>
            <a:r>
              <a:rPr lang="en-US" sz="1400" dirty="0"/>
              <a:t>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, </a:t>
            </a:r>
            <a:r>
              <a:rPr lang="en-US" sz="1400" dirty="0" err="1"/>
              <a:t>manufaktur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Overhead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karateristik</a:t>
            </a:r>
            <a:r>
              <a:rPr lang="en-US" sz="1400" dirty="0"/>
              <a:t> </a:t>
            </a:r>
            <a:r>
              <a:rPr lang="en-US" sz="1400" dirty="0" err="1"/>
              <a:t>yakni</a:t>
            </a:r>
            <a:r>
              <a:rPr lang="en-US" sz="1400" dirty="0"/>
              <a:t>: </a:t>
            </a:r>
            <a:r>
              <a:rPr lang="en-US" sz="1400" dirty="0" err="1"/>
              <a:t>karateristik</a:t>
            </a:r>
            <a:r>
              <a:rPr lang="en-US" sz="1400" dirty="0"/>
              <a:t> yang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volume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karateristik</a:t>
            </a:r>
            <a:r>
              <a:rPr lang="en-US" sz="1400" dirty="0"/>
              <a:t> yang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bagaimana</a:t>
            </a:r>
            <a:r>
              <a:rPr lang="en-US" sz="1400" dirty="0"/>
              <a:t> item-item yang </a:t>
            </a:r>
            <a:r>
              <a:rPr lang="en-US" sz="1400" dirty="0" err="1"/>
              <a:t>berbeda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overhead </a:t>
            </a:r>
            <a:r>
              <a:rPr lang="en-US" sz="1400" dirty="0" err="1"/>
              <a:t>berubah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volume </a:t>
            </a:r>
            <a:r>
              <a:rPr lang="en-US" sz="1400" dirty="0" err="1"/>
              <a:t>produksi</a:t>
            </a:r>
            <a:r>
              <a:rPr lang="en-US" sz="1400" dirty="0"/>
              <a:t>.</a:t>
            </a:r>
            <a:endParaRPr sz="1400" dirty="0"/>
          </a:p>
        </p:txBody>
      </p:sp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Karakteristik Overhead Pabrik</a:t>
            </a: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0"/>
          <p:cNvSpPr txBox="1">
            <a:spLocks noGrp="1"/>
          </p:cNvSpPr>
          <p:nvPr>
            <p:ph type="title"/>
          </p:nvPr>
        </p:nvSpPr>
        <p:spPr>
          <a:xfrm>
            <a:off x="760687" y="348950"/>
            <a:ext cx="7742400" cy="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n-NO" sz="2800" dirty="0">
                <a:solidFill>
                  <a:schemeClr val="accent2"/>
                </a:solidFill>
              </a:rPr>
              <a:t>Memasukan atau Mengeluarkan Biaya Overhead Tetap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271;p45"/>
          <p:cNvSpPr txBox="1">
            <a:spLocks/>
          </p:cNvSpPr>
          <p:nvPr/>
        </p:nvSpPr>
        <p:spPr>
          <a:xfrm>
            <a:off x="876300" y="1314450"/>
            <a:ext cx="7258050" cy="322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400" b="0" dirty="0" err="1"/>
              <a:t>Akuntansi</a:t>
            </a:r>
            <a:r>
              <a:rPr lang="en-US" sz="1400" b="0" dirty="0"/>
              <a:t> </a:t>
            </a:r>
            <a:r>
              <a:rPr lang="en-US" sz="1400" b="0" dirty="0" err="1"/>
              <a:t>biaya</a:t>
            </a:r>
            <a:r>
              <a:rPr lang="en-US" sz="1400" b="0" dirty="0"/>
              <a:t> </a:t>
            </a:r>
            <a:r>
              <a:rPr lang="en-US" sz="1400" b="0" dirty="0" err="1"/>
              <a:t>membebankan</a:t>
            </a:r>
            <a:r>
              <a:rPr lang="en-US" sz="1400" b="0" dirty="0"/>
              <a:t> </a:t>
            </a:r>
            <a:r>
              <a:rPr lang="en-US" sz="1400" b="0" dirty="0" err="1"/>
              <a:t>semua</a:t>
            </a:r>
            <a:r>
              <a:rPr lang="en-US" sz="1400" b="0" dirty="0"/>
              <a:t> </a:t>
            </a:r>
            <a:r>
              <a:rPr lang="en-US" sz="1400" b="0" dirty="0" err="1"/>
              <a:t>biaya</a:t>
            </a:r>
            <a:r>
              <a:rPr lang="en-US" sz="1400" b="0" dirty="0"/>
              <a:t> </a:t>
            </a:r>
            <a:r>
              <a:rPr lang="en-US" sz="1400" b="0" dirty="0" err="1"/>
              <a:t>pabrik</a:t>
            </a:r>
            <a:r>
              <a:rPr lang="en-US" sz="1400" b="0" dirty="0"/>
              <a:t> </a:t>
            </a:r>
            <a:r>
              <a:rPr lang="en-US" sz="1400" b="0" dirty="0" err="1"/>
              <a:t>ke</a:t>
            </a:r>
            <a:r>
              <a:rPr lang="en-US" sz="1400" b="0" dirty="0"/>
              <a:t> output sari </a:t>
            </a:r>
            <a:r>
              <a:rPr lang="en-US" sz="1400" b="0" dirty="0" err="1"/>
              <a:t>suatu</a:t>
            </a:r>
            <a:r>
              <a:rPr lang="en-US" sz="1400" b="0" dirty="0"/>
              <a:t> </a:t>
            </a:r>
            <a:r>
              <a:rPr lang="en-US" sz="1400" b="0" dirty="0" err="1"/>
              <a:t>periode</a:t>
            </a:r>
            <a:r>
              <a:rPr lang="en-US" sz="1400" b="0" dirty="0"/>
              <a:t>. </a:t>
            </a:r>
            <a:r>
              <a:rPr lang="en-US" sz="1400" b="0" dirty="0" err="1"/>
              <a:t>Dimana</a:t>
            </a:r>
            <a:r>
              <a:rPr lang="en-US" sz="1400" b="0" dirty="0"/>
              <a:t> </a:t>
            </a:r>
            <a:r>
              <a:rPr lang="en-US" sz="1400" b="0" dirty="0" err="1"/>
              <a:t>perhitungan</a:t>
            </a:r>
            <a:r>
              <a:rPr lang="en-US" sz="1400" b="0" dirty="0"/>
              <a:t> </a:t>
            </a:r>
            <a:r>
              <a:rPr lang="en-US" sz="1400" b="0" dirty="0" err="1"/>
              <a:t>biaya</a:t>
            </a:r>
            <a:r>
              <a:rPr lang="en-US" sz="1400" b="0" dirty="0"/>
              <a:t> </a:t>
            </a:r>
            <a:r>
              <a:rPr lang="en-US" sz="1400" b="0" dirty="0" err="1"/>
              <a:t>penyerapan</a:t>
            </a:r>
            <a:r>
              <a:rPr lang="en-US" sz="1400" b="0" dirty="0"/>
              <a:t> </a:t>
            </a:r>
            <a:r>
              <a:rPr lang="en-US" sz="1400" b="0" dirty="0" err="1"/>
              <a:t>penuh</a:t>
            </a:r>
            <a:r>
              <a:rPr lang="en-US" sz="1400" b="0" dirty="0"/>
              <a:t> (</a:t>
            </a:r>
            <a:r>
              <a:rPr lang="en-US" sz="1400" b="0" i="1" dirty="0" err="1"/>
              <a:t>Absortion</a:t>
            </a:r>
            <a:r>
              <a:rPr lang="en-US" sz="1400" b="0" i="1" dirty="0"/>
              <a:t> Costing</a:t>
            </a:r>
            <a:r>
              <a:rPr lang="en-US" sz="1400" b="0" dirty="0"/>
              <a:t>), </a:t>
            </a:r>
            <a:r>
              <a:rPr lang="en-US" sz="1400" b="0" dirty="0" err="1"/>
              <a:t>perhitungan</a:t>
            </a:r>
            <a:r>
              <a:rPr lang="en-US" sz="1400" b="0" dirty="0"/>
              <a:t> </a:t>
            </a:r>
            <a:r>
              <a:rPr lang="en-US" sz="1400" b="0" dirty="0" err="1"/>
              <a:t>biaya</a:t>
            </a:r>
            <a:r>
              <a:rPr lang="en-US" sz="1400" b="0" dirty="0"/>
              <a:t> </a:t>
            </a:r>
            <a:r>
              <a:rPr lang="en-US" sz="1400" b="0" dirty="0" err="1"/>
              <a:t>konvensional</a:t>
            </a:r>
            <a:r>
              <a:rPr lang="en-US" sz="1400" b="0" dirty="0"/>
              <a:t> (</a:t>
            </a:r>
            <a:r>
              <a:rPr lang="en-US" sz="1400" b="0" i="1" dirty="0" err="1"/>
              <a:t>Convensional</a:t>
            </a:r>
            <a:r>
              <a:rPr lang="en-US" sz="1400" b="0" i="1" dirty="0"/>
              <a:t> costing</a:t>
            </a:r>
            <a:r>
              <a:rPr lang="en-US" sz="1400" b="0" dirty="0"/>
              <a:t>), </a:t>
            </a:r>
            <a:r>
              <a:rPr lang="en-US" sz="1400" b="0" dirty="0" err="1"/>
              <a:t>atau</a:t>
            </a:r>
            <a:r>
              <a:rPr lang="en-US" sz="1400" b="0" dirty="0"/>
              <a:t> </a:t>
            </a:r>
            <a:r>
              <a:rPr lang="en-US" sz="1400" b="0" dirty="0" err="1"/>
              <a:t>perhitungan</a:t>
            </a:r>
            <a:r>
              <a:rPr lang="en-US" sz="1400" b="0" dirty="0"/>
              <a:t> </a:t>
            </a:r>
            <a:r>
              <a:rPr lang="en-US" sz="1400" b="0" dirty="0" err="1"/>
              <a:t>biaya</a:t>
            </a:r>
            <a:r>
              <a:rPr lang="en-US" sz="1400" b="0" dirty="0"/>
              <a:t> </a:t>
            </a:r>
            <a:r>
              <a:rPr lang="en-US" sz="1400" b="0" dirty="0" err="1"/>
              <a:t>penuh</a:t>
            </a:r>
            <a:r>
              <a:rPr lang="en-US" sz="1400" b="0" dirty="0"/>
              <a:t> (</a:t>
            </a:r>
            <a:r>
              <a:rPr lang="en-US" sz="1400" b="0" i="1" dirty="0"/>
              <a:t>Full costing</a:t>
            </a:r>
            <a:r>
              <a:rPr lang="en-US" sz="1400" b="0" dirty="0"/>
              <a:t>), </a:t>
            </a:r>
            <a:r>
              <a:rPr lang="en-US" sz="1400" b="0" dirty="0" err="1"/>
              <a:t>baik</a:t>
            </a:r>
            <a:r>
              <a:rPr lang="en-US" sz="1400" b="0" dirty="0"/>
              <a:t> </a:t>
            </a:r>
            <a:r>
              <a:rPr lang="en-US" sz="1400" b="0" dirty="0" err="1"/>
              <a:t>biaya</a:t>
            </a:r>
            <a:r>
              <a:rPr lang="en-US" sz="1400" b="0" dirty="0"/>
              <a:t> </a:t>
            </a:r>
            <a:r>
              <a:rPr lang="en-US" sz="1400" b="0" dirty="0" err="1"/>
              <a:t>tetap</a:t>
            </a:r>
            <a:r>
              <a:rPr lang="en-US" sz="1400" b="0" dirty="0"/>
              <a:t> </a:t>
            </a:r>
            <a:r>
              <a:rPr lang="en-US" sz="1400" b="0" dirty="0" err="1"/>
              <a:t>maupun</a:t>
            </a:r>
            <a:r>
              <a:rPr lang="en-US" sz="1400" b="0" dirty="0"/>
              <a:t> </a:t>
            </a:r>
            <a:r>
              <a:rPr lang="en-US" sz="1400" b="0" dirty="0" err="1"/>
              <a:t>variabel</a:t>
            </a:r>
            <a:r>
              <a:rPr lang="en-US" sz="1400" b="0" dirty="0"/>
              <a:t> </a:t>
            </a:r>
            <a:r>
              <a:rPr lang="en-US" sz="1400" b="0" dirty="0" err="1"/>
              <a:t>dimasukan</a:t>
            </a:r>
            <a:r>
              <a:rPr lang="en-US" sz="1400" b="0" dirty="0"/>
              <a:t> </a:t>
            </a:r>
            <a:r>
              <a:rPr lang="en-US" sz="1400" b="0" dirty="0" err="1"/>
              <a:t>dalam</a:t>
            </a:r>
            <a:r>
              <a:rPr lang="en-US" sz="1400" b="0" dirty="0"/>
              <a:t> </a:t>
            </a:r>
            <a:r>
              <a:rPr lang="en-US" sz="1400" b="0" dirty="0" err="1"/>
              <a:t>tarif</a:t>
            </a:r>
            <a:r>
              <a:rPr lang="en-US" sz="1400" b="0" dirty="0"/>
              <a:t> overhead </a:t>
            </a:r>
            <a:r>
              <a:rPr lang="en-US" sz="1400" b="0" dirty="0" err="1"/>
              <a:t>pabrik</a:t>
            </a:r>
            <a:r>
              <a:rPr lang="en-US" sz="1400" b="0" dirty="0"/>
              <a:t>.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endParaRPr lang="en-US" sz="1400" b="0" dirty="0"/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400" b="0" dirty="0" err="1"/>
              <a:t>Metode</a:t>
            </a:r>
            <a:r>
              <a:rPr lang="en-US" sz="1400" b="0" dirty="0"/>
              <a:t> </a:t>
            </a:r>
            <a:r>
              <a:rPr lang="en-US" sz="1400" b="0" dirty="0" err="1"/>
              <a:t>perhitungan</a:t>
            </a:r>
            <a:r>
              <a:rPr lang="en-US" sz="1400" b="0" dirty="0"/>
              <a:t> </a:t>
            </a:r>
            <a:r>
              <a:rPr lang="en-US" sz="1400" b="0" dirty="0" err="1"/>
              <a:t>biaya</a:t>
            </a:r>
            <a:r>
              <a:rPr lang="en-US" sz="1400" b="0" dirty="0"/>
              <a:t> lain </a:t>
            </a:r>
            <a:r>
              <a:rPr lang="en-US" sz="1400" b="0" dirty="0" err="1"/>
              <a:t>disebut</a:t>
            </a:r>
            <a:r>
              <a:rPr lang="en-US" sz="1400" b="0" dirty="0"/>
              <a:t> </a:t>
            </a:r>
            <a:r>
              <a:rPr lang="en-US" sz="1400" b="0" dirty="0" err="1"/>
              <a:t>perhitungan</a:t>
            </a:r>
            <a:r>
              <a:rPr lang="en-US" sz="1400" b="0" dirty="0"/>
              <a:t> </a:t>
            </a:r>
            <a:r>
              <a:rPr lang="en-US" sz="1400" b="0" dirty="0" err="1"/>
              <a:t>biaya</a:t>
            </a:r>
            <a:r>
              <a:rPr lang="en-US" sz="1400" b="0" dirty="0"/>
              <a:t> </a:t>
            </a:r>
            <a:r>
              <a:rPr lang="en-US" sz="1400" b="0" dirty="0" err="1"/>
              <a:t>langsung</a:t>
            </a:r>
            <a:r>
              <a:rPr lang="en-US" sz="1400" b="0" dirty="0"/>
              <a:t> (</a:t>
            </a:r>
            <a:r>
              <a:rPr lang="en-US" sz="1400" b="0" i="1" dirty="0"/>
              <a:t>Direct Costing</a:t>
            </a:r>
            <a:r>
              <a:rPr lang="en-US" sz="1400" b="0" dirty="0"/>
              <a:t>) </a:t>
            </a:r>
            <a:r>
              <a:rPr lang="en-US" sz="1400" b="0" dirty="0" err="1"/>
              <a:t>atau</a:t>
            </a:r>
            <a:r>
              <a:rPr lang="en-US" sz="1400" b="0" dirty="0"/>
              <a:t> </a:t>
            </a:r>
            <a:r>
              <a:rPr lang="en-US" sz="1400" b="0" dirty="0" err="1"/>
              <a:t>perhitungan</a:t>
            </a:r>
            <a:r>
              <a:rPr lang="en-US" sz="1400" b="0" dirty="0"/>
              <a:t> </a:t>
            </a:r>
            <a:r>
              <a:rPr lang="en-US" sz="1400" b="0" dirty="0" err="1"/>
              <a:t>biaya</a:t>
            </a:r>
            <a:r>
              <a:rPr lang="en-US" sz="1400" b="0" dirty="0"/>
              <a:t> </a:t>
            </a:r>
            <a:r>
              <a:rPr lang="en-US" sz="1400" b="0" dirty="0" err="1"/>
              <a:t>variabel</a:t>
            </a:r>
            <a:r>
              <a:rPr lang="en-US" sz="1400" b="0" dirty="0"/>
              <a:t> (</a:t>
            </a:r>
            <a:r>
              <a:rPr lang="en-US" sz="1400" b="0" i="1" dirty="0" err="1"/>
              <a:t>Variabel</a:t>
            </a:r>
            <a:r>
              <a:rPr lang="en-US" sz="1400" b="0" i="1" dirty="0"/>
              <a:t> Costing</a:t>
            </a:r>
            <a:r>
              <a:rPr lang="en-US" sz="1400" b="0" dirty="0"/>
              <a:t>), </a:t>
            </a:r>
            <a:r>
              <a:rPr lang="en-US" sz="1400" b="0" dirty="0" err="1"/>
              <a:t>tidak</a:t>
            </a:r>
            <a:r>
              <a:rPr lang="en-US" sz="1400" b="0" dirty="0"/>
              <a:t> </a:t>
            </a:r>
            <a:r>
              <a:rPr lang="en-US" sz="1400" b="0" dirty="0" err="1"/>
              <a:t>diperbolehkan</a:t>
            </a:r>
            <a:r>
              <a:rPr lang="en-US" sz="1400" b="0" dirty="0"/>
              <a:t> </a:t>
            </a:r>
            <a:r>
              <a:rPr lang="en-US" sz="1400" b="0" dirty="0" err="1"/>
              <a:t>untuk</a:t>
            </a:r>
            <a:r>
              <a:rPr lang="en-US" sz="1400" b="0" dirty="0"/>
              <a:t> </a:t>
            </a:r>
            <a:r>
              <a:rPr lang="en-US" sz="1400" b="0" dirty="0" err="1"/>
              <a:t>laporan</a:t>
            </a:r>
            <a:r>
              <a:rPr lang="en-US" sz="1400" b="0" dirty="0"/>
              <a:t> </a:t>
            </a:r>
            <a:r>
              <a:rPr lang="en-US" sz="1400" b="0" dirty="0" err="1"/>
              <a:t>eksternal</a:t>
            </a:r>
            <a:r>
              <a:rPr lang="en-US" sz="1400" b="0" dirty="0"/>
              <a:t>. </a:t>
            </a:r>
            <a:r>
              <a:rPr lang="en-US" sz="1400" b="0" dirty="0" err="1"/>
              <a:t>Dalam</a:t>
            </a:r>
            <a:r>
              <a:rPr lang="en-US" sz="1400" b="0" dirty="0"/>
              <a:t> </a:t>
            </a:r>
            <a:r>
              <a:rPr lang="en-US" sz="1400" b="0" dirty="0" err="1"/>
              <a:t>pendekatan</a:t>
            </a:r>
            <a:r>
              <a:rPr lang="en-US" sz="1400" b="0" dirty="0"/>
              <a:t> </a:t>
            </a:r>
            <a:r>
              <a:rPr lang="en-US" sz="1400" b="0" dirty="0" err="1"/>
              <a:t>ini</a:t>
            </a:r>
            <a:r>
              <a:rPr lang="en-US" sz="1400" b="0" dirty="0"/>
              <a:t>, </a:t>
            </a:r>
            <a:r>
              <a:rPr lang="en-US" sz="1400" b="0" dirty="0" err="1"/>
              <a:t>hanya</a:t>
            </a:r>
            <a:r>
              <a:rPr lang="en-US" sz="1400" b="0" dirty="0"/>
              <a:t> overhead </a:t>
            </a:r>
            <a:r>
              <a:rPr lang="en-US" sz="1400" b="0" dirty="0" err="1"/>
              <a:t>pabrik</a:t>
            </a:r>
            <a:r>
              <a:rPr lang="en-US" sz="1400" b="0" dirty="0"/>
              <a:t> </a:t>
            </a:r>
            <a:r>
              <a:rPr lang="en-US" sz="1400" b="0" dirty="0" err="1"/>
              <a:t>variabel</a:t>
            </a:r>
            <a:r>
              <a:rPr lang="en-US" sz="1400" b="0" dirty="0"/>
              <a:t> yang </a:t>
            </a:r>
            <a:r>
              <a:rPr lang="en-US" sz="1400" b="0" dirty="0" err="1"/>
              <a:t>dimasukan</a:t>
            </a:r>
            <a:r>
              <a:rPr lang="en-US" sz="1400" b="0" dirty="0"/>
              <a:t> </a:t>
            </a:r>
            <a:r>
              <a:rPr lang="en-US" sz="1400" b="0" dirty="0" err="1"/>
              <a:t>dalam</a:t>
            </a:r>
            <a:r>
              <a:rPr lang="en-US" sz="1400" b="0" dirty="0"/>
              <a:t> </a:t>
            </a:r>
            <a:r>
              <a:rPr lang="en-US" sz="1400" b="0" dirty="0" err="1"/>
              <a:t>tarif</a:t>
            </a:r>
            <a:r>
              <a:rPr lang="en-US" sz="1400" b="0" dirty="0"/>
              <a:t> overhead </a:t>
            </a:r>
            <a:r>
              <a:rPr lang="en-US" sz="1400" b="0" dirty="0" err="1"/>
              <a:t>pabrik</a:t>
            </a:r>
            <a:r>
              <a:rPr lang="en-US" sz="1400" b="0" dirty="0"/>
              <a:t>. </a:t>
            </a:r>
            <a:r>
              <a:rPr lang="en-US" sz="1400" b="0" dirty="0" err="1"/>
              <a:t>Bagian</a:t>
            </a:r>
            <a:r>
              <a:rPr lang="en-US" sz="1400" b="0" dirty="0"/>
              <a:t> </a:t>
            </a:r>
            <a:r>
              <a:rPr lang="en-US" sz="1400" b="0" dirty="0" err="1"/>
              <a:t>tetap</a:t>
            </a:r>
            <a:r>
              <a:rPr lang="en-US" sz="1400" b="0" dirty="0"/>
              <a:t> </a:t>
            </a:r>
            <a:r>
              <a:rPr lang="en-US" sz="1400" b="0" dirty="0" err="1"/>
              <a:t>dari</a:t>
            </a:r>
            <a:r>
              <a:rPr lang="en-US" sz="1400" b="0" dirty="0"/>
              <a:t> </a:t>
            </a:r>
            <a:r>
              <a:rPr lang="en-US" sz="1400" b="0" dirty="0" err="1"/>
              <a:t>biaya</a:t>
            </a:r>
            <a:r>
              <a:rPr lang="en-US" sz="1400" b="0" dirty="0"/>
              <a:t> overhead </a:t>
            </a:r>
            <a:r>
              <a:rPr lang="en-US" sz="1400" b="0" dirty="0" err="1"/>
              <a:t>pabrik</a:t>
            </a:r>
            <a:r>
              <a:rPr lang="en-US" sz="1400" b="0" dirty="0"/>
              <a:t> </a:t>
            </a:r>
            <a:r>
              <a:rPr lang="en-US" sz="1400" b="0" dirty="0" err="1"/>
              <a:t>tidak</a:t>
            </a:r>
            <a:r>
              <a:rPr lang="en-US" sz="1400" b="0" dirty="0"/>
              <a:t> </a:t>
            </a:r>
            <a:r>
              <a:rPr lang="en-US" sz="1400" b="0" dirty="0" err="1"/>
              <a:t>menjadi</a:t>
            </a:r>
            <a:r>
              <a:rPr lang="en-US" sz="1400" b="0" dirty="0"/>
              <a:t> </a:t>
            </a:r>
            <a:r>
              <a:rPr lang="en-US" sz="1400" b="0" dirty="0" err="1"/>
              <a:t>biaya</a:t>
            </a:r>
            <a:r>
              <a:rPr lang="en-US" sz="1400" b="0" dirty="0"/>
              <a:t> </a:t>
            </a:r>
            <a:r>
              <a:rPr lang="en-US" sz="1400" b="0" dirty="0" err="1"/>
              <a:t>produk</a:t>
            </a:r>
            <a:r>
              <a:rPr lang="en-US" sz="14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024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0"/>
          <p:cNvSpPr txBox="1">
            <a:spLocks noGrp="1"/>
          </p:cNvSpPr>
          <p:nvPr>
            <p:ph type="title"/>
          </p:nvPr>
        </p:nvSpPr>
        <p:spPr>
          <a:xfrm>
            <a:off x="760687" y="348950"/>
            <a:ext cx="7742400" cy="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n-NO" sz="2800" dirty="0">
                <a:solidFill>
                  <a:schemeClr val="accent2"/>
                </a:solidFill>
              </a:rPr>
              <a:t>Memasukan atau Mengeluarkan Biaya Overhead Tetap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4" name="Google Shape;530;p61"/>
          <p:cNvSpPr txBox="1"/>
          <p:nvPr/>
        </p:nvSpPr>
        <p:spPr>
          <a:xfrm>
            <a:off x="1085850" y="1924050"/>
            <a:ext cx="3200400" cy="647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err="1"/>
              <a:t>Perhitungan</a:t>
            </a:r>
            <a:r>
              <a:rPr lang="en-US" sz="1200" b="1" dirty="0"/>
              <a:t> </a:t>
            </a:r>
            <a:r>
              <a:rPr lang="en-US" sz="1200" b="1" dirty="0" err="1"/>
              <a:t>Biaya</a:t>
            </a:r>
            <a:r>
              <a:rPr lang="en-US" sz="1200" b="1" dirty="0"/>
              <a:t> </a:t>
            </a:r>
            <a:r>
              <a:rPr lang="en-US" sz="1200" b="1" dirty="0" err="1"/>
              <a:t>Penyerapan</a:t>
            </a:r>
            <a:r>
              <a:rPr lang="en-US" sz="1200" b="1" dirty="0"/>
              <a:t> </a:t>
            </a:r>
            <a:r>
              <a:rPr lang="en-US" sz="1200" b="1" dirty="0" err="1"/>
              <a:t>Penuh</a:t>
            </a:r>
            <a:r>
              <a:rPr lang="en-US" sz="1200" b="1" dirty="0"/>
              <a:t> </a:t>
            </a:r>
            <a:r>
              <a:rPr lang="en-US" sz="1200" b="1" dirty="0" err="1"/>
              <a:t>Perhitungan</a:t>
            </a:r>
            <a:r>
              <a:rPr lang="en-US" sz="1200" b="1" dirty="0"/>
              <a:t> </a:t>
            </a:r>
            <a:r>
              <a:rPr lang="en-US" sz="1200" b="1" dirty="0" err="1"/>
              <a:t>Biaya</a:t>
            </a:r>
            <a:r>
              <a:rPr lang="en-US" sz="1200" b="1" dirty="0"/>
              <a:t> </a:t>
            </a:r>
            <a:r>
              <a:rPr lang="en-US" sz="1200" b="1" dirty="0" err="1"/>
              <a:t>Konvensional</a:t>
            </a:r>
            <a:r>
              <a:rPr lang="en-US" sz="1200" b="1" dirty="0"/>
              <a:t> </a:t>
            </a:r>
            <a:r>
              <a:rPr lang="en-US" sz="1200" b="1" dirty="0" err="1"/>
              <a:t>Perhitungan</a:t>
            </a:r>
            <a:r>
              <a:rPr lang="en-US" sz="1200" b="1" dirty="0"/>
              <a:t> </a:t>
            </a:r>
            <a:r>
              <a:rPr lang="en-US" sz="1200" b="1" dirty="0" err="1"/>
              <a:t>Biaya</a:t>
            </a:r>
            <a:r>
              <a:rPr lang="en-US" sz="1200" b="1" dirty="0"/>
              <a:t> </a:t>
            </a:r>
            <a:r>
              <a:rPr lang="en-US" sz="1200" b="1" dirty="0" err="1"/>
              <a:t>Penuh</a:t>
            </a:r>
            <a:endParaRPr sz="2000" b="1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8" name="Google Shape;530;p61"/>
          <p:cNvSpPr txBox="1"/>
          <p:nvPr/>
        </p:nvSpPr>
        <p:spPr>
          <a:xfrm>
            <a:off x="1085850" y="2832400"/>
            <a:ext cx="3200400" cy="6061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err="1"/>
              <a:t>Perhitungan</a:t>
            </a:r>
            <a:r>
              <a:rPr lang="en-US" sz="1200" b="1" dirty="0"/>
              <a:t> </a:t>
            </a:r>
            <a:r>
              <a:rPr lang="en-US" sz="1200" b="1" dirty="0" err="1"/>
              <a:t>Biaya</a:t>
            </a:r>
            <a:r>
              <a:rPr lang="en-US" sz="1200" b="1" dirty="0"/>
              <a:t> </a:t>
            </a:r>
            <a:r>
              <a:rPr lang="en-US" sz="1200" b="1" dirty="0" err="1"/>
              <a:t>Langsung</a:t>
            </a:r>
            <a:endParaRPr lang="en-US" sz="1200" b="1" dirty="0"/>
          </a:p>
          <a:p>
            <a:pPr algn="ctr"/>
            <a:r>
              <a:rPr lang="en-US" sz="1200" b="1" dirty="0" err="1"/>
              <a:t>Perhitungan</a:t>
            </a:r>
            <a:r>
              <a:rPr lang="en-US" sz="1200" b="1" dirty="0"/>
              <a:t> </a:t>
            </a:r>
            <a:r>
              <a:rPr lang="en-US" sz="1200" b="1" dirty="0" err="1"/>
              <a:t>Biaya</a:t>
            </a:r>
            <a:r>
              <a:rPr lang="en-US" sz="1200" b="1" dirty="0"/>
              <a:t> </a:t>
            </a:r>
            <a:r>
              <a:rPr lang="en-US" sz="1200" b="1" dirty="0" err="1"/>
              <a:t>Variabel</a:t>
            </a:r>
            <a:endParaRPr sz="2000" b="1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57699" y="2095500"/>
            <a:ext cx="1362075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memasukkan</a:t>
            </a:r>
            <a:endParaRPr lang="en-US" sz="1100" b="1" dirty="0"/>
          </a:p>
        </p:txBody>
      </p:sp>
      <p:sp>
        <p:nvSpPr>
          <p:cNvPr id="19" name="Right Arrow 18"/>
          <p:cNvSpPr/>
          <p:nvPr/>
        </p:nvSpPr>
        <p:spPr>
          <a:xfrm>
            <a:off x="4457699" y="2968774"/>
            <a:ext cx="1362075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memasukkan</a:t>
            </a:r>
            <a:endParaRPr lang="en-US" sz="1100" b="1" dirty="0"/>
          </a:p>
        </p:txBody>
      </p:sp>
      <p:sp>
        <p:nvSpPr>
          <p:cNvPr id="6" name="Oval 5"/>
          <p:cNvSpPr/>
          <p:nvPr/>
        </p:nvSpPr>
        <p:spPr>
          <a:xfrm>
            <a:off x="5967410" y="1793724"/>
            <a:ext cx="1685925" cy="86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Biaya</a:t>
            </a:r>
            <a:r>
              <a:rPr lang="en-US" sz="1200" b="1" dirty="0"/>
              <a:t> </a:t>
            </a:r>
            <a:r>
              <a:rPr lang="en-US" sz="1200" b="1" dirty="0" err="1"/>
              <a:t>Tetap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Biaya</a:t>
            </a:r>
            <a:r>
              <a:rPr lang="en-US" sz="1200" b="1" dirty="0"/>
              <a:t> </a:t>
            </a:r>
            <a:r>
              <a:rPr lang="en-US" sz="1200" b="1" dirty="0" err="1"/>
              <a:t>Variabel</a:t>
            </a:r>
            <a:endParaRPr lang="en-US" sz="1200" b="1" dirty="0"/>
          </a:p>
        </p:txBody>
      </p:sp>
      <p:sp>
        <p:nvSpPr>
          <p:cNvPr id="21" name="Oval 20"/>
          <p:cNvSpPr/>
          <p:nvPr/>
        </p:nvSpPr>
        <p:spPr>
          <a:xfrm>
            <a:off x="5976932" y="2740174"/>
            <a:ext cx="1685925" cy="86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Biaya</a:t>
            </a:r>
            <a:r>
              <a:rPr lang="en-US" sz="1200" b="1" dirty="0"/>
              <a:t> </a:t>
            </a:r>
            <a:r>
              <a:rPr lang="en-US" sz="1200" b="1" dirty="0" err="1"/>
              <a:t>Varibel</a:t>
            </a:r>
            <a:endParaRPr lang="en-US" sz="1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7"/>
          <p:cNvSpPr txBox="1">
            <a:spLocks noGrp="1"/>
          </p:cNvSpPr>
          <p:nvPr>
            <p:ph type="title"/>
          </p:nvPr>
        </p:nvSpPr>
        <p:spPr>
          <a:xfrm>
            <a:off x="676276" y="495600"/>
            <a:ext cx="6848474" cy="6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Perhitungan Tarif Biaya Overhead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862" name="Google Shape;862;p87"/>
          <p:cNvSpPr txBox="1">
            <a:spLocks noGrp="1"/>
          </p:cNvSpPr>
          <p:nvPr>
            <p:ph type="subTitle" idx="1"/>
          </p:nvPr>
        </p:nvSpPr>
        <p:spPr>
          <a:xfrm>
            <a:off x="771525" y="1224675"/>
            <a:ext cx="7458075" cy="3709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400" dirty="0" err="1"/>
              <a:t>Langkah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perhitungan</a:t>
            </a:r>
            <a:r>
              <a:rPr lang="en-US" sz="1400" dirty="0"/>
              <a:t> </a:t>
            </a:r>
            <a:r>
              <a:rPr lang="en-US" sz="1400" dirty="0" err="1"/>
              <a:t>tarif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menentukan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aktivitas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yang </a:t>
            </a:r>
            <a:r>
              <a:rPr lang="en-US" sz="1400" dirty="0" err="1"/>
              <a:t>dipilih</a:t>
            </a:r>
            <a:r>
              <a:rPr lang="en-US" sz="1400" dirty="0"/>
              <a:t>.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item </a:t>
            </a:r>
            <a:r>
              <a:rPr lang="en-US" sz="1400" dirty="0" err="1"/>
              <a:t>biaya</a:t>
            </a:r>
            <a:r>
              <a:rPr lang="en-US" sz="1400" dirty="0"/>
              <a:t> overhead </a:t>
            </a:r>
            <a:r>
              <a:rPr lang="en-US" sz="1400" dirty="0" err="1"/>
              <a:t>diestimasikan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dianggarkan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aktivitas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,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menghasilkan</a:t>
            </a:r>
            <a:r>
              <a:rPr lang="en-US" sz="1400" dirty="0"/>
              <a:t> </a:t>
            </a:r>
            <a:r>
              <a:rPr lang="en-US" sz="1400" dirty="0" err="1"/>
              <a:t>estimasi</a:t>
            </a:r>
            <a:r>
              <a:rPr lang="en-US" sz="1400" dirty="0"/>
              <a:t> total overhead </a:t>
            </a:r>
            <a:r>
              <a:rPr lang="en-US" sz="1400" dirty="0" err="1"/>
              <a:t>pabrik</a:t>
            </a:r>
            <a:r>
              <a:rPr lang="en-US" sz="1400" dirty="0"/>
              <a:t>.</a:t>
            </a:r>
          </a:p>
          <a:p>
            <a:pPr marL="285750" lvl="0" indent="-285750" algn="just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400" dirty="0"/>
              <a:t>Total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variabel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volume;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variabel</a:t>
            </a:r>
            <a:r>
              <a:rPr lang="en-US" sz="1400" dirty="0"/>
              <a:t> per unit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konstan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rentang</a:t>
            </a:r>
            <a:r>
              <a:rPr lang="en-US" sz="1400" dirty="0"/>
              <a:t> yang </a:t>
            </a:r>
            <a:r>
              <a:rPr lang="en-US" sz="1400" dirty="0" err="1"/>
              <a:t>relevan</a:t>
            </a:r>
            <a:r>
              <a:rPr lang="en-US" sz="1400" dirty="0"/>
              <a:t>,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per unit </a:t>
            </a:r>
            <a:r>
              <a:rPr lang="en-US" sz="1400" dirty="0" err="1"/>
              <a:t>berbeda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. </a:t>
            </a: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  <a:r>
              <a:rPr lang="en-US" sz="1400" dirty="0" err="1"/>
              <a:t>penurunan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per unit.</a:t>
            </a:r>
          </a:p>
          <a:p>
            <a:pPr marL="285750" lvl="0" indent="-285750" algn="just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400" dirty="0" err="1"/>
              <a:t>Misalnya</a:t>
            </a:r>
            <a:r>
              <a:rPr lang="en-US" sz="1400" dirty="0"/>
              <a:t>, </a:t>
            </a:r>
            <a:r>
              <a:rPr lang="en-US" sz="1400" dirty="0" err="1"/>
              <a:t>asumsikan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DeWitt Product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kapasitas</a:t>
            </a:r>
            <a:r>
              <a:rPr lang="en-US" sz="1400" dirty="0"/>
              <a:t> yang </a:t>
            </a:r>
            <a:r>
              <a:rPr lang="en-US" sz="1400" dirty="0" err="1"/>
              <a:t>diperkirakan</a:t>
            </a:r>
            <a:r>
              <a:rPr lang="en-US" sz="1400" dirty="0"/>
              <a:t> </a:t>
            </a:r>
            <a:r>
              <a:rPr lang="en-US" sz="1400" dirty="0" err="1"/>
              <a:t>sebesar</a:t>
            </a:r>
            <a:r>
              <a:rPr lang="en-US" sz="1400" dirty="0"/>
              <a:t> 20.000 jam </a:t>
            </a:r>
            <a:r>
              <a:rPr lang="en-US" sz="1400" dirty="0" err="1"/>
              <a:t>mesin</a:t>
            </a:r>
            <a:r>
              <a:rPr lang="en-US" sz="1400" dirty="0"/>
              <a:t>.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aktivitas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totalnya</a:t>
            </a:r>
            <a:r>
              <a:rPr lang="en-US" sz="1400" dirty="0"/>
              <a:t> </a:t>
            </a:r>
            <a:r>
              <a:rPr lang="en-US" sz="1400" dirty="0" err="1"/>
              <a:t>diestimasikan</a:t>
            </a:r>
            <a:r>
              <a:rPr lang="en-US" sz="1400" dirty="0"/>
              <a:t> </a:t>
            </a:r>
            <a:r>
              <a:rPr lang="en-US" sz="1400" dirty="0" err="1"/>
              <a:t>sebesar</a:t>
            </a:r>
            <a:r>
              <a:rPr lang="en-US" sz="1400" dirty="0"/>
              <a:t> $300.000. </a:t>
            </a:r>
            <a:r>
              <a:rPr lang="en-US" sz="1400" dirty="0" err="1"/>
              <a:t>jumlah</a:t>
            </a:r>
            <a:r>
              <a:rPr lang="en-US" sz="1400" dirty="0"/>
              <a:t> overhead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diklasifikasikan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kategori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variabel</a:t>
            </a:r>
            <a:r>
              <a:rPr lang="en-US" sz="1400" dirty="0"/>
              <a:t>, </a:t>
            </a:r>
            <a:r>
              <a:rPr lang="en-US" sz="1400" dirty="0" err="1"/>
              <a:t>sebagaimana</a:t>
            </a:r>
            <a:r>
              <a:rPr lang="en-US" sz="1400" dirty="0"/>
              <a:t> </a:t>
            </a:r>
            <a:r>
              <a:rPr lang="en-US" sz="1400" dirty="0" err="1"/>
              <a:t>diilustrasikan</a:t>
            </a:r>
            <a:r>
              <a:rPr lang="en-US" sz="1400" dirty="0"/>
              <a:t> di </a:t>
            </a:r>
            <a:r>
              <a:rPr lang="en-US" sz="1400" dirty="0" err="1"/>
              <a:t>tampilan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:</a:t>
            </a:r>
            <a:endParaRPr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7"/>
          <p:cNvSpPr txBox="1">
            <a:spLocks noGrp="1"/>
          </p:cNvSpPr>
          <p:nvPr>
            <p:ph type="title"/>
          </p:nvPr>
        </p:nvSpPr>
        <p:spPr>
          <a:xfrm>
            <a:off x="676276" y="495600"/>
            <a:ext cx="6848474" cy="6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Perhitungan Tarif Biaya Overhead</a:t>
            </a:r>
            <a:endParaRPr sz="28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253250"/>
            <a:ext cx="6000750" cy="36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6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7"/>
          <p:cNvSpPr txBox="1">
            <a:spLocks noGrp="1"/>
          </p:cNvSpPr>
          <p:nvPr>
            <p:ph type="title"/>
          </p:nvPr>
        </p:nvSpPr>
        <p:spPr>
          <a:xfrm>
            <a:off x="771525" y="476550"/>
            <a:ext cx="6848474" cy="6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Perhitungan Tarif Biaya Overhead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862" name="Google Shape;862;p87"/>
          <p:cNvSpPr txBox="1">
            <a:spLocks noGrp="1"/>
          </p:cNvSpPr>
          <p:nvPr>
            <p:ph type="subTitle" idx="1"/>
          </p:nvPr>
        </p:nvSpPr>
        <p:spPr>
          <a:xfrm>
            <a:off x="771525" y="1224675"/>
            <a:ext cx="7458075" cy="3709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US" sz="1400" dirty="0" err="1"/>
              <a:t>Setelah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aktivitas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overhead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diestimasikan</a:t>
            </a:r>
            <a:r>
              <a:rPr lang="en-US" sz="1400" dirty="0"/>
              <a:t>, </a:t>
            </a:r>
            <a:r>
              <a:rPr lang="en-US" sz="1400" dirty="0" err="1"/>
              <a:t>tarif</a:t>
            </a:r>
            <a:r>
              <a:rPr lang="en-US" sz="1400" dirty="0"/>
              <a:t> overhead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dihitung</a:t>
            </a:r>
            <a:r>
              <a:rPr lang="en-US" sz="1400" dirty="0"/>
              <a:t>.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asumsi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jam </a:t>
            </a:r>
            <a:r>
              <a:rPr lang="en-US" sz="1400" dirty="0" err="1"/>
              <a:t>mesin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mesin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depan</a:t>
            </a:r>
            <a:r>
              <a:rPr lang="en-US" sz="1400" dirty="0"/>
              <a:t> </a:t>
            </a:r>
            <a:r>
              <a:rPr lang="en-US" sz="1400" dirty="0" err="1"/>
              <a:t>diperkirakan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sebesar</a:t>
            </a:r>
            <a:r>
              <a:rPr lang="en-US" sz="1400" dirty="0"/>
              <a:t> 20.000 </a:t>
            </a:r>
            <a:r>
              <a:rPr lang="en-US" sz="1400" dirty="0" err="1"/>
              <a:t>untuk</a:t>
            </a:r>
            <a:r>
              <a:rPr lang="en-US" sz="1400" dirty="0"/>
              <a:t> DeWitt Product, </a:t>
            </a:r>
            <a:r>
              <a:rPr lang="en-US" sz="1400" dirty="0" err="1"/>
              <a:t>tarif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aktivitas</a:t>
            </a:r>
            <a:r>
              <a:rPr lang="en-US" sz="1400" dirty="0"/>
              <a:t> yang </a:t>
            </a:r>
            <a:r>
              <a:rPr lang="en-US" sz="1400" dirty="0" err="1"/>
              <a:t>dipilih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:</a:t>
            </a:r>
          </a:p>
          <a:p>
            <a:pPr marL="0" lvl="0" indent="0" algn="just">
              <a:lnSpc>
                <a:spcPct val="150000"/>
              </a:lnSpc>
              <a:spcBef>
                <a:spcPts val="600"/>
              </a:spcBef>
              <a:buSzPct val="100000"/>
            </a:pPr>
            <a:endParaRPr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6775" y="2900363"/>
            <a:ext cx="4624388" cy="12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58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7"/>
          <p:cNvSpPr txBox="1">
            <a:spLocks noGrp="1"/>
          </p:cNvSpPr>
          <p:nvPr>
            <p:ph type="title"/>
          </p:nvPr>
        </p:nvSpPr>
        <p:spPr>
          <a:xfrm>
            <a:off x="771525" y="476550"/>
            <a:ext cx="6848474" cy="6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Perhitungan Tarif Biaya Overhead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862" name="Google Shape;862;p87"/>
          <p:cNvSpPr txBox="1">
            <a:spLocks noGrp="1"/>
          </p:cNvSpPr>
          <p:nvPr>
            <p:ph type="subTitle" idx="1"/>
          </p:nvPr>
        </p:nvSpPr>
        <p:spPr>
          <a:xfrm>
            <a:off x="771525" y="1224675"/>
            <a:ext cx="7458075" cy="3709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US" sz="1400" dirty="0" err="1"/>
              <a:t>Tarif</a:t>
            </a:r>
            <a:r>
              <a:rPr lang="en-US" sz="1400" dirty="0"/>
              <a:t> overhead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dibagi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komponen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variabel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:</a:t>
            </a:r>
          </a:p>
          <a:p>
            <a:pPr marL="0" lvl="0" indent="0" algn="just">
              <a:lnSpc>
                <a:spcPct val="150000"/>
              </a:lnSpc>
              <a:spcBef>
                <a:spcPts val="600"/>
              </a:spcBef>
              <a:buSzPct val="100000"/>
            </a:pPr>
            <a:endParaRPr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2488" y="1990725"/>
            <a:ext cx="5233988" cy="25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42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52;p63"/>
          <p:cNvSpPr txBox="1">
            <a:spLocks noGrp="1"/>
          </p:cNvSpPr>
          <p:nvPr>
            <p:ph type="title"/>
          </p:nvPr>
        </p:nvSpPr>
        <p:spPr>
          <a:xfrm>
            <a:off x="2152650" y="482300"/>
            <a:ext cx="489585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Biaya Overhead Aktual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9" name="Google Shape;862;p87"/>
          <p:cNvSpPr txBox="1">
            <a:spLocks/>
          </p:cNvSpPr>
          <p:nvPr/>
        </p:nvSpPr>
        <p:spPr>
          <a:xfrm>
            <a:off x="681038" y="1215150"/>
            <a:ext cx="7424738" cy="3709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1200"/>
              </a:spcBef>
              <a:buClr>
                <a:schemeClr val="tx1"/>
              </a:buClr>
              <a:buSzPct val="100000"/>
              <a:buFont typeface="Didact Gothic" panose="020B0604020202020204" charset="0"/>
              <a:buChar char="►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Menentukan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dasar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tingkat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aktivitas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mengestimasi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total overhead,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menghitung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tarif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sebelum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biaya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aktual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dicatat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.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segera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setelah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data yang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diperlukan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tersedia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seperti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tarif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ditentukan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sebelumnya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jam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mesin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aktual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beberapa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biaya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aktual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dicatat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ketika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.</a:t>
            </a:r>
          </a:p>
          <a:p>
            <a:pPr marL="285750" indent="-285750" algn="just">
              <a:spcBef>
                <a:spcPts val="1200"/>
              </a:spcBef>
              <a:buClr>
                <a:schemeClr val="tx1"/>
              </a:buClr>
              <a:buSzPct val="100000"/>
              <a:buFont typeface="Didact Gothic" panose="020B0604020202020204" charset="0"/>
              <a:buChar char="►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Tujuan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dasar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akumulasi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menyediakan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informasi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pengendalian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.</a:t>
            </a:r>
          </a:p>
          <a:p>
            <a:pPr marL="285750" indent="-285750" algn="just">
              <a:spcBef>
                <a:spcPts val="1200"/>
              </a:spcBef>
              <a:buClr>
                <a:schemeClr val="tx1"/>
              </a:buClr>
              <a:buSzPct val="100000"/>
              <a:buFont typeface="Didact Gothic" panose="020B0604020202020204" charset="0"/>
              <a:buChar char="►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Dokumen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utama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digunakan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mencatat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jurnal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voucher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pembelian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bukti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permintaan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bahan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baku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kartu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jam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kerja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voucher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jual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umum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Dokumen-dokumen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menyediakan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catatan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catatan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atas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informasi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yanga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dianalisa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dicatat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akun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01;p69"/>
          <p:cNvSpPr txBox="1">
            <a:spLocks/>
          </p:cNvSpPr>
          <p:nvPr/>
        </p:nvSpPr>
        <p:spPr>
          <a:xfrm>
            <a:off x="1704974" y="415625"/>
            <a:ext cx="6181725" cy="146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erif Display"/>
              <a:buNone/>
              <a:defRPr sz="33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sz="2800" dirty="0" err="1">
                <a:solidFill>
                  <a:schemeClr val="accent2"/>
                </a:solidFill>
              </a:rPr>
              <a:t>Biaya</a:t>
            </a:r>
            <a:r>
              <a:rPr lang="en-US" sz="2800" dirty="0">
                <a:solidFill>
                  <a:schemeClr val="accent2"/>
                </a:solidFill>
              </a:rPr>
              <a:t> Overhead yang </a:t>
            </a:r>
            <a:r>
              <a:rPr lang="en-US" sz="2800" dirty="0" err="1">
                <a:solidFill>
                  <a:schemeClr val="accent2"/>
                </a:solidFill>
              </a:rPr>
              <a:t>dibebankan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dan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Jumlah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Pembebanan</a:t>
            </a:r>
            <a:r>
              <a:rPr lang="en-US" sz="2800" dirty="0">
                <a:solidFill>
                  <a:schemeClr val="accent2"/>
                </a:solidFill>
              </a:rPr>
              <a:t> yang </a:t>
            </a:r>
            <a:r>
              <a:rPr lang="en-US" sz="2800" dirty="0" err="1">
                <a:solidFill>
                  <a:schemeClr val="accent2"/>
                </a:solidFill>
              </a:rPr>
              <a:t>Terlalu</a:t>
            </a:r>
            <a:r>
              <a:rPr lang="en-US" sz="2800" dirty="0">
                <a:solidFill>
                  <a:schemeClr val="accent2"/>
                </a:solidFill>
              </a:rPr>
              <a:t> Tinggi </a:t>
            </a:r>
            <a:r>
              <a:rPr lang="en-US" sz="2800" dirty="0" err="1">
                <a:solidFill>
                  <a:schemeClr val="accent2"/>
                </a:solidFill>
              </a:rPr>
              <a:t>atau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rendah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Google Shape;862;p87"/>
          <p:cNvSpPr txBox="1">
            <a:spLocks/>
          </p:cNvSpPr>
          <p:nvPr/>
        </p:nvSpPr>
        <p:spPr>
          <a:xfrm>
            <a:off x="1204911" y="1866899"/>
            <a:ext cx="7181850" cy="2800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akhir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bulan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aktual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dibandingkan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Didact Gothic" panose="020B0604020202020204" charset="0"/>
              <a:buChar char="♦"/>
            </a:pPr>
            <a:r>
              <a:rPr lang="en-US" dirty="0">
                <a:solidFill>
                  <a:schemeClr val="accent2"/>
                </a:solidFill>
                <a:latin typeface="Didact Gothic" panose="020B0604020202020204" charset="0"/>
              </a:rPr>
              <a:t>Overhead </a:t>
            </a:r>
            <a:r>
              <a:rPr lang="en-US" dirty="0" err="1">
                <a:solidFill>
                  <a:schemeClr val="accent2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accent2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Didact Gothic" panose="020B0604020202020204" charset="0"/>
              </a:rPr>
              <a:t>aktual</a:t>
            </a:r>
            <a:r>
              <a:rPr lang="en-US" dirty="0">
                <a:solidFill>
                  <a:schemeClr val="accent2"/>
                </a:solidFill>
                <a:latin typeface="Didact Gothic" panose="020B0604020202020204" charset="0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Didact Gothic" panose="020B0604020202020204" charset="0"/>
              </a:rPr>
              <a:t>(Actual Factory Overhead)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biaya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langsung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Didact Gothic" panose="020B0604020202020204" charset="0"/>
              <a:buChar char="♦"/>
            </a:pPr>
            <a:r>
              <a:rPr lang="en-US" dirty="0">
                <a:solidFill>
                  <a:schemeClr val="accent2"/>
                </a:solidFill>
                <a:latin typeface="Didact Gothic" panose="020B0604020202020204" charset="0"/>
              </a:rPr>
              <a:t>Overhead </a:t>
            </a:r>
            <a:r>
              <a:rPr lang="en-US" dirty="0" err="1">
                <a:solidFill>
                  <a:schemeClr val="accent2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accent2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accent2"/>
                </a:solidFill>
                <a:latin typeface="Didact Gothic" panose="020B0604020202020204" charset="0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Didact Gothic" panose="020B0604020202020204" charset="0"/>
              </a:rPr>
              <a:t>(Applied Factory Overhead)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biaya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dialokasikan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ke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output.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3"/>
          <p:cNvSpPr txBox="1">
            <a:spLocks noGrp="1"/>
          </p:cNvSpPr>
          <p:nvPr>
            <p:ph type="title"/>
          </p:nvPr>
        </p:nvSpPr>
        <p:spPr>
          <a:xfrm>
            <a:off x="2238374" y="467550"/>
            <a:ext cx="489585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Pembebanan Biaya Overhead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3" name="Google Shape;862;p87"/>
          <p:cNvSpPr txBox="1">
            <a:spLocks/>
          </p:cNvSpPr>
          <p:nvPr/>
        </p:nvSpPr>
        <p:spPr>
          <a:xfrm>
            <a:off x="1019175" y="1076325"/>
            <a:ext cx="7605712" cy="4019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Tarif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ditentukan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sebelumnya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sebesar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$15 per jam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mesin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dihitung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DeWitt Product,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estimasi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estimasi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jam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mesin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meneruskan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ilustrasi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asumsikan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bahwa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total jam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mesin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aktual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DeWitt Product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sebesar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18.900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biaya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aktual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sebesar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$292.000.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selama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periode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sebesar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18.900 x $15 = $283.500.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endParaRPr lang="en-US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Ayat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jurnal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umum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mengikhtisarkan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pembebanan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: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Barang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proses 			283.500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		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		283.500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Akun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kemudian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ditutup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ke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akun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pengendali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di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akhir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: 	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		283.500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		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Pengendali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		283.500</a:t>
            </a:r>
          </a:p>
        </p:txBody>
      </p:sp>
    </p:spTree>
    <p:extLst>
      <p:ext uri="{BB962C8B-B14F-4D97-AF65-F5344CB8AC3E}">
        <p14:creationId xmlns:p14="http://schemas.microsoft.com/office/powerpoint/2010/main" val="3196468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3"/>
          <p:cNvSpPr txBox="1">
            <a:spLocks noGrp="1"/>
          </p:cNvSpPr>
          <p:nvPr>
            <p:ph type="title"/>
          </p:nvPr>
        </p:nvSpPr>
        <p:spPr>
          <a:xfrm>
            <a:off x="2152650" y="482300"/>
            <a:ext cx="489585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Pembebanan Biaya Overhead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3" name="Google Shape;862;p87"/>
          <p:cNvSpPr txBox="1">
            <a:spLocks/>
          </p:cNvSpPr>
          <p:nvPr/>
        </p:nvSpPr>
        <p:spPr>
          <a:xfrm>
            <a:off x="800100" y="1272300"/>
            <a:ext cx="7791451" cy="3709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Setelah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ayat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jurnal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sebelumnya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dicatat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akun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pengendali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DeWitt Product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tampak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berikut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: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endParaRPr lang="en-US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endParaRPr lang="en-US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endParaRPr lang="en-US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endParaRPr lang="en-US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endParaRPr lang="en-US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</a:pPr>
            <a:endParaRPr lang="en-US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SzPct val="100000"/>
              <a:buFont typeface="Didact Gothic" panose="020B0604020202020204" charset="0"/>
              <a:buChar char="♥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Bila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saldo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di debit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mengindikasikan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terlalu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rendah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Didact Gothic" panose="020B0604020202020204" charset="0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Didact Gothic" panose="020B0604020202020204" charset="0"/>
              </a:rPr>
              <a:t>underapplied</a:t>
            </a:r>
            <a:r>
              <a:rPr lang="en-US" i="1" dirty="0">
                <a:solidFill>
                  <a:schemeClr val="tx1"/>
                </a:solidFill>
                <a:latin typeface="Didact Gothic" panose="020B060402020202020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SzPct val="100000"/>
              <a:buFont typeface="Didact Gothic" panose="020B0604020202020204" charset="0"/>
              <a:buChar char="♥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Bila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saldo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kredit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mengindikasikan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terlalu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Didact Gothic" panose="020B0604020202020204" charset="0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Didact Gothic" panose="020B0604020202020204" charset="0"/>
              </a:rPr>
              <a:t>overapplied</a:t>
            </a:r>
            <a:r>
              <a:rPr lang="en-US" i="1" dirty="0">
                <a:solidFill>
                  <a:schemeClr val="tx1"/>
                </a:solidFill>
                <a:latin typeface="Didact Gothic" panose="020B0604020202020204" charset="0"/>
              </a:rPr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8889" y="2143125"/>
            <a:ext cx="4890586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5;p37"/>
          <p:cNvSpPr txBox="1">
            <a:spLocks noGrp="1"/>
          </p:cNvSpPr>
          <p:nvPr>
            <p:ph type="title"/>
          </p:nvPr>
        </p:nvSpPr>
        <p:spPr>
          <a:xfrm>
            <a:off x="1219200" y="477146"/>
            <a:ext cx="6705600" cy="1107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Tarif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Overhead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ditentukan</a:t>
            </a:r>
            <a:r>
              <a:rPr lang="en-US" sz="2800" dirty="0"/>
              <a:t> </a:t>
            </a:r>
            <a:r>
              <a:rPr lang="en-US" sz="2800" dirty="0" err="1"/>
              <a:t>Sebelumnya</a:t>
            </a:r>
            <a:endParaRPr sz="2800" dirty="0"/>
          </a:p>
        </p:txBody>
      </p:sp>
      <p:sp>
        <p:nvSpPr>
          <p:cNvPr id="9" name="Google Shape;199;p36"/>
          <p:cNvSpPr txBox="1">
            <a:spLocks/>
          </p:cNvSpPr>
          <p:nvPr/>
        </p:nvSpPr>
        <p:spPr>
          <a:xfrm>
            <a:off x="1428750" y="1584960"/>
            <a:ext cx="6705600" cy="322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dirty="0" err="1"/>
              <a:t>Tarif</a:t>
            </a:r>
            <a:r>
              <a:rPr lang="en-US" dirty="0"/>
              <a:t> overhead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yang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unit output.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proses, </a:t>
            </a:r>
            <a:r>
              <a:rPr lang="en-US" dirty="0" err="1"/>
              <a:t>tarif</a:t>
            </a:r>
            <a:r>
              <a:rPr lang="en-US" dirty="0"/>
              <a:t> overhead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paling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mengidentifikasikan</a:t>
            </a:r>
            <a:r>
              <a:rPr lang="en-US" dirty="0"/>
              <a:t> </a:t>
            </a:r>
            <a:r>
              <a:rPr lang="en-US" dirty="0" err="1"/>
              <a:t>inefisiensi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meratakan</a:t>
            </a:r>
            <a:r>
              <a:rPr lang="en-US" dirty="0"/>
              <a:t> </a:t>
            </a:r>
            <a:r>
              <a:rPr lang="en-US" dirty="0" err="1"/>
              <a:t>fluktuasi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3"/>
          <p:cNvSpPr txBox="1">
            <a:spLocks noGrp="1"/>
          </p:cNvSpPr>
          <p:nvPr>
            <p:ph type="title"/>
          </p:nvPr>
        </p:nvSpPr>
        <p:spPr>
          <a:xfrm>
            <a:off x="1862137" y="396575"/>
            <a:ext cx="5667375" cy="984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chemeClr val="accent2"/>
                </a:solidFill>
              </a:rPr>
              <a:t>Jumlah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Pembebanan</a:t>
            </a:r>
            <a:r>
              <a:rPr lang="en-US" sz="2800" dirty="0">
                <a:solidFill>
                  <a:schemeClr val="accent2"/>
                </a:solidFill>
              </a:rPr>
              <a:t> yang </a:t>
            </a:r>
            <a:r>
              <a:rPr lang="en-US" sz="2800" dirty="0" err="1">
                <a:solidFill>
                  <a:schemeClr val="accent2"/>
                </a:solidFill>
              </a:rPr>
              <a:t>Terlalu</a:t>
            </a:r>
            <a:r>
              <a:rPr lang="en-US" sz="2800" dirty="0">
                <a:solidFill>
                  <a:schemeClr val="accent2"/>
                </a:solidFill>
              </a:rPr>
              <a:t> Tinggi </a:t>
            </a:r>
            <a:r>
              <a:rPr lang="en-US" sz="2800" dirty="0" err="1">
                <a:solidFill>
                  <a:schemeClr val="accent2"/>
                </a:solidFill>
              </a:rPr>
              <a:t>atau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Terlalu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Rendah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3" name="Google Shape;862;p87"/>
          <p:cNvSpPr txBox="1">
            <a:spLocks/>
          </p:cNvSpPr>
          <p:nvPr/>
        </p:nvSpPr>
        <p:spPr>
          <a:xfrm>
            <a:off x="800100" y="1466849"/>
            <a:ext cx="7791451" cy="3514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SzPct val="100000"/>
              <a:buFont typeface="Didact Gothic" panose="020B0604020202020204" charset="0"/>
              <a:buChar char="◊"/>
            </a:pP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Debit di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akun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pengendali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mencerminkan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BOP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aktual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selama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periode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tersebut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sementara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kreditnya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mencerminkan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SzPct val="100000"/>
              <a:buFont typeface="Didact Gothic" panose="020B0604020202020204" charset="0"/>
              <a:buChar char="◊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Oleh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karena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debit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jarang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sama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kredit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maka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biasanya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terdapat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saldo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debit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kredit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akun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tersebut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SzPct val="100000"/>
              <a:buFont typeface="Didact Gothic" panose="020B0604020202020204" charset="0"/>
              <a:buChar char="◊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Saldo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debit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mengidentifikasikan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bahwa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terlalu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rendah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sedangkan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saldo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kredit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mengidentifikasikan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bahwa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terlalu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SzPct val="100000"/>
              <a:buFont typeface="Didact Gothic" panose="020B0604020202020204" charset="0"/>
              <a:buChar char="◊"/>
            </a:pP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DeWitt Products,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periode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tersebut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lebih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rendah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sebesar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$8.500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dibandingkan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BOP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aktual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sehingga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pabrik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periode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tersebut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dibebankan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terlalu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rendah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Didact Gothic" panose="020B0604020202020204" charset="0"/>
              </a:rPr>
              <a:t>sebesar</a:t>
            </a:r>
            <a:r>
              <a:rPr lang="en-US" dirty="0">
                <a:solidFill>
                  <a:schemeClr val="tx1"/>
                </a:solidFill>
                <a:latin typeface="Didact Gothic" panose="020B0604020202020204" charset="0"/>
              </a:rPr>
              <a:t> $8.500.</a:t>
            </a:r>
          </a:p>
        </p:txBody>
      </p:sp>
    </p:spTree>
    <p:extLst>
      <p:ext uri="{BB962C8B-B14F-4D97-AF65-F5344CB8AC3E}">
        <p14:creationId xmlns:p14="http://schemas.microsoft.com/office/powerpoint/2010/main" val="3653784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1"/>
          <p:cNvSpPr txBox="1">
            <a:spLocks noGrp="1"/>
          </p:cNvSpPr>
          <p:nvPr>
            <p:ph type="title"/>
          </p:nvPr>
        </p:nvSpPr>
        <p:spPr>
          <a:xfrm>
            <a:off x="696324" y="425099"/>
            <a:ext cx="7152275" cy="948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2800" dirty="0" err="1">
                <a:solidFill>
                  <a:schemeClr val="accent2"/>
                </a:solidFill>
              </a:rPr>
              <a:t>Disposisi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Jumlah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Pembebanan</a:t>
            </a:r>
            <a:r>
              <a:rPr lang="en-US" sz="2800" dirty="0">
                <a:solidFill>
                  <a:schemeClr val="accent2"/>
                </a:solidFill>
              </a:rPr>
              <a:t> yang </a:t>
            </a:r>
            <a:r>
              <a:rPr lang="en-US" sz="2800" dirty="0" err="1">
                <a:solidFill>
                  <a:schemeClr val="accent2"/>
                </a:solidFill>
              </a:rPr>
              <a:t>Terlalu</a:t>
            </a:r>
            <a:r>
              <a:rPr lang="en-US" sz="2800" dirty="0">
                <a:solidFill>
                  <a:schemeClr val="accent2"/>
                </a:solidFill>
              </a:rPr>
              <a:t> Tinggi </a:t>
            </a:r>
            <a:r>
              <a:rPr lang="en-US" sz="2800" dirty="0" err="1">
                <a:solidFill>
                  <a:schemeClr val="accent2"/>
                </a:solidFill>
              </a:rPr>
              <a:t>atau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Terlalu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Rendah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653" name="Google Shape;653;p71"/>
          <p:cNvSpPr txBox="1">
            <a:spLocks noGrp="1"/>
          </p:cNvSpPr>
          <p:nvPr>
            <p:ph type="subTitle" idx="1"/>
          </p:nvPr>
        </p:nvSpPr>
        <p:spPr>
          <a:xfrm>
            <a:off x="605836" y="1440499"/>
            <a:ext cx="7242764" cy="2769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 algn="just">
              <a:lnSpc>
                <a:spcPct val="150000"/>
              </a:lnSpc>
              <a:buClr>
                <a:schemeClr val="tx1"/>
              </a:buClr>
              <a:buSzPts val="1400"/>
              <a:buFont typeface="Dubai" panose="020B0503030403030204" pitchFamily="34" charset="-78"/>
              <a:buChar char="٭"/>
            </a:pPr>
            <a:r>
              <a:rPr lang="en-US" sz="1400" dirty="0" err="1"/>
              <a:t>Disposisi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r>
              <a:rPr lang="en-US" sz="1400" dirty="0"/>
              <a:t> yang </a:t>
            </a:r>
            <a:r>
              <a:rPr lang="en-US" sz="1400" dirty="0" err="1"/>
              <a:t>dibebankan</a:t>
            </a:r>
            <a:r>
              <a:rPr lang="en-US" sz="1400" dirty="0"/>
              <a:t> </a:t>
            </a:r>
            <a:r>
              <a:rPr lang="en-US" sz="1400" dirty="0" err="1"/>
              <a:t>terlalu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terlalu</a:t>
            </a:r>
            <a:r>
              <a:rPr lang="en-US" sz="1400" dirty="0"/>
              <a:t> </a:t>
            </a:r>
            <a:r>
              <a:rPr lang="en-US" sz="1400" dirty="0" err="1"/>
              <a:t>rendah</a:t>
            </a:r>
            <a:r>
              <a:rPr lang="en-US" sz="1400" dirty="0"/>
              <a:t>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cukup</a:t>
            </a:r>
            <a:r>
              <a:rPr lang="en-US" sz="1400" dirty="0"/>
              <a:t> </a:t>
            </a:r>
            <a:r>
              <a:rPr lang="en-US" sz="1400" dirty="0" err="1"/>
              <a:t>sederhana</a:t>
            </a:r>
            <a:r>
              <a:rPr lang="en-US" sz="1400" dirty="0"/>
              <a:t>. </a:t>
            </a:r>
          </a:p>
          <a:p>
            <a:pPr lvl="0" indent="-317500" algn="just">
              <a:lnSpc>
                <a:spcPct val="150000"/>
              </a:lnSpc>
              <a:buClr>
                <a:schemeClr val="tx1"/>
              </a:buClr>
              <a:buSzPts val="1400"/>
              <a:buFont typeface="Dubai" panose="020B0503030403030204" pitchFamily="34" charset="-78"/>
              <a:buChar char="٭"/>
            </a:pPr>
            <a:r>
              <a:rPr lang="en-US" sz="1400" dirty="0" err="1"/>
              <a:t>Diakhir</a:t>
            </a:r>
            <a:r>
              <a:rPr lang="en-US" sz="1400" dirty="0"/>
              <a:t>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akuntansi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(</a:t>
            </a:r>
            <a:r>
              <a:rPr lang="en-US" sz="1400" dirty="0" err="1"/>
              <a:t>saldo</a:t>
            </a:r>
            <a:r>
              <a:rPr lang="en-US" sz="1400" dirty="0"/>
              <a:t>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pengendali</a:t>
            </a:r>
            <a:r>
              <a:rPr lang="en-US" sz="1400" dirty="0"/>
              <a:t> overhead)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diperlakukan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periodik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dialokasikan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persediaan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. </a:t>
            </a:r>
          </a:p>
          <a:p>
            <a:pPr lvl="0" indent="-317500" algn="just">
              <a:lnSpc>
                <a:spcPct val="150000"/>
              </a:lnSpc>
              <a:buClr>
                <a:schemeClr val="tx1"/>
              </a:buClr>
              <a:buSzPts val="1400"/>
              <a:buFont typeface="Dubai" panose="020B0503030403030204" pitchFamily="34" charset="-78"/>
              <a:buChar char="٭"/>
            </a:pP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jumlahnya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signifikan</a:t>
            </a:r>
            <a:r>
              <a:rPr lang="en-US" sz="1400" dirty="0"/>
              <a:t>, </a:t>
            </a:r>
            <a:r>
              <a:rPr lang="en-US" sz="1400" dirty="0" err="1"/>
              <a:t>sebaiknya</a:t>
            </a:r>
            <a:r>
              <a:rPr lang="en-US" sz="1400" dirty="0"/>
              <a:t> </a:t>
            </a:r>
            <a:r>
              <a:rPr lang="en-US" sz="1400" dirty="0" err="1"/>
              <a:t>ditutup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Ikhtisar</a:t>
            </a:r>
            <a:r>
              <a:rPr lang="en-US" sz="1400" dirty="0"/>
              <a:t> </a:t>
            </a:r>
            <a:r>
              <a:rPr lang="en-US" sz="1400" dirty="0" err="1"/>
              <a:t>Laba</a:t>
            </a:r>
            <a:r>
              <a:rPr lang="en-US" sz="1400" dirty="0"/>
              <a:t> </a:t>
            </a:r>
            <a:r>
              <a:rPr lang="en-US" sz="1400" dirty="0" err="1"/>
              <a:t>Rugi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periodik</a:t>
            </a:r>
            <a:r>
              <a:rPr lang="en-US" sz="1400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1"/>
          <p:cNvSpPr txBox="1">
            <a:spLocks noGrp="1"/>
          </p:cNvSpPr>
          <p:nvPr>
            <p:ph type="title"/>
          </p:nvPr>
        </p:nvSpPr>
        <p:spPr>
          <a:xfrm>
            <a:off x="696324" y="425099"/>
            <a:ext cx="7152275" cy="948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2800" dirty="0" err="1">
                <a:solidFill>
                  <a:schemeClr val="accent2"/>
                </a:solidFill>
              </a:rPr>
              <a:t>Disposisi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Jumlah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Pembebanan</a:t>
            </a:r>
            <a:r>
              <a:rPr lang="en-US" sz="2800" dirty="0">
                <a:solidFill>
                  <a:schemeClr val="accent2"/>
                </a:solidFill>
              </a:rPr>
              <a:t> yang </a:t>
            </a:r>
            <a:r>
              <a:rPr lang="en-US" sz="2800" dirty="0" err="1">
                <a:solidFill>
                  <a:schemeClr val="accent2"/>
                </a:solidFill>
              </a:rPr>
              <a:t>Terlalu</a:t>
            </a:r>
            <a:r>
              <a:rPr lang="en-US" sz="2800" dirty="0">
                <a:solidFill>
                  <a:schemeClr val="accent2"/>
                </a:solidFill>
              </a:rPr>
              <a:t> Tinggi </a:t>
            </a:r>
            <a:r>
              <a:rPr lang="en-US" sz="2800" dirty="0" err="1">
                <a:solidFill>
                  <a:schemeClr val="accent2"/>
                </a:solidFill>
              </a:rPr>
              <a:t>atau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Terlalu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Rendah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653" name="Google Shape;653;p71"/>
          <p:cNvSpPr txBox="1">
            <a:spLocks noGrp="1"/>
          </p:cNvSpPr>
          <p:nvPr>
            <p:ph type="subTitle" idx="1"/>
          </p:nvPr>
        </p:nvSpPr>
        <p:spPr>
          <a:xfrm>
            <a:off x="605836" y="1440499"/>
            <a:ext cx="7242764" cy="3617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 algn="just">
              <a:lnSpc>
                <a:spcPct val="150000"/>
              </a:lnSpc>
              <a:buClr>
                <a:schemeClr val="tx1"/>
              </a:buClr>
              <a:buSzPts val="1400"/>
              <a:buFont typeface="Dubai" panose="020B0503030403030204" pitchFamily="34" charset="-78"/>
              <a:buChar char="٭"/>
            </a:pP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kasus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, </a:t>
            </a:r>
            <a:r>
              <a:rPr lang="en-US" sz="1400" dirty="0" err="1"/>
              <a:t>ayat</a:t>
            </a:r>
            <a:r>
              <a:rPr lang="en-US" sz="1400" dirty="0"/>
              <a:t> </a:t>
            </a:r>
            <a:r>
              <a:rPr lang="en-US" sz="1400" dirty="0" err="1"/>
              <a:t>jurnal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mengalokasikan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r>
              <a:rPr lang="en-US" sz="1400" dirty="0"/>
              <a:t> yang </a:t>
            </a:r>
            <a:r>
              <a:rPr lang="en-US" sz="1400" dirty="0" err="1"/>
              <a:t>dibebankan</a:t>
            </a:r>
            <a:r>
              <a:rPr lang="en-US" sz="1400" dirty="0"/>
              <a:t> </a:t>
            </a:r>
            <a:r>
              <a:rPr lang="en-US" sz="1400" dirty="0" err="1"/>
              <a:t>terlalu</a:t>
            </a:r>
            <a:r>
              <a:rPr lang="en-US" sz="1400" dirty="0"/>
              <a:t> </a:t>
            </a:r>
            <a:r>
              <a:rPr lang="en-US" sz="1400" dirty="0" err="1"/>
              <a:t>rendah</a:t>
            </a:r>
            <a:r>
              <a:rPr lang="en-US" sz="1400" dirty="0"/>
              <a:t> di </a:t>
            </a:r>
            <a:r>
              <a:rPr lang="en-US" sz="1400" dirty="0" err="1"/>
              <a:t>buku</a:t>
            </a:r>
            <a:r>
              <a:rPr lang="en-US" sz="1400" dirty="0"/>
              <a:t> DeWitt Product </a:t>
            </a:r>
            <a:r>
              <a:rPr lang="en-US" sz="1400" dirty="0" err="1"/>
              <a:t>adalah</a:t>
            </a:r>
            <a:r>
              <a:rPr lang="en-US" sz="1400" dirty="0"/>
              <a:t>:</a:t>
            </a:r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r>
              <a:rPr lang="en-US" sz="1400" dirty="0"/>
              <a:t>	</a:t>
            </a:r>
            <a:r>
              <a:rPr lang="en-US" sz="1400" dirty="0" err="1"/>
              <a:t>Ikhtisar</a:t>
            </a:r>
            <a:r>
              <a:rPr lang="en-US" sz="1400" dirty="0"/>
              <a:t> </a:t>
            </a:r>
            <a:r>
              <a:rPr lang="en-US" sz="1400" dirty="0" err="1"/>
              <a:t>Laba</a:t>
            </a:r>
            <a:r>
              <a:rPr lang="en-US" sz="1400" dirty="0"/>
              <a:t> </a:t>
            </a:r>
            <a:r>
              <a:rPr lang="en-US" sz="1400" dirty="0" err="1"/>
              <a:t>Rugi</a:t>
            </a:r>
            <a:r>
              <a:rPr lang="en-US" sz="1400" dirty="0"/>
              <a:t> 			8.500</a:t>
            </a:r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r>
              <a:rPr lang="en-US" sz="1400" dirty="0"/>
              <a:t>		</a:t>
            </a:r>
            <a:r>
              <a:rPr lang="en-US" sz="1400" dirty="0" err="1"/>
              <a:t>Pengendali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r>
              <a:rPr lang="en-US" sz="1400" dirty="0"/>
              <a:t> 		8.500</a:t>
            </a:r>
          </a:p>
          <a:p>
            <a:pPr marL="139700" lvl="0" indent="0" algn="just" defTabSz="447675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r>
              <a:rPr lang="en-US" sz="1400" dirty="0"/>
              <a:t>	</a:t>
            </a:r>
            <a:r>
              <a:rPr lang="en-US" sz="1400" dirty="0" err="1"/>
              <a:t>Atau</a:t>
            </a:r>
            <a:endParaRPr lang="en-US" sz="1400" dirty="0"/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r>
              <a:rPr lang="en-US" sz="1400" dirty="0"/>
              <a:t>	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			8.500</a:t>
            </a:r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r>
              <a:rPr lang="en-US" sz="1400" dirty="0"/>
              <a:t>		</a:t>
            </a:r>
            <a:r>
              <a:rPr lang="en-US" sz="1400" dirty="0" err="1"/>
              <a:t>Pengendali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r>
              <a:rPr lang="en-US" sz="1400" dirty="0"/>
              <a:t> 		8.500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355058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1"/>
          <p:cNvSpPr txBox="1">
            <a:spLocks noGrp="1"/>
          </p:cNvSpPr>
          <p:nvPr>
            <p:ph type="title"/>
          </p:nvPr>
        </p:nvSpPr>
        <p:spPr>
          <a:xfrm>
            <a:off x="715374" y="301274"/>
            <a:ext cx="7152275" cy="948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2800" dirty="0" err="1">
                <a:solidFill>
                  <a:schemeClr val="accent2"/>
                </a:solidFill>
              </a:rPr>
              <a:t>Disposisi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Jumlah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Pembebanan</a:t>
            </a:r>
            <a:r>
              <a:rPr lang="en-US" sz="2800" dirty="0">
                <a:solidFill>
                  <a:schemeClr val="accent2"/>
                </a:solidFill>
              </a:rPr>
              <a:t> yang </a:t>
            </a:r>
            <a:r>
              <a:rPr lang="en-US" sz="2800" dirty="0" err="1">
                <a:solidFill>
                  <a:schemeClr val="accent2"/>
                </a:solidFill>
              </a:rPr>
              <a:t>Terlalu</a:t>
            </a:r>
            <a:r>
              <a:rPr lang="en-US" sz="2800" dirty="0">
                <a:solidFill>
                  <a:schemeClr val="accent2"/>
                </a:solidFill>
              </a:rPr>
              <a:t> Tinggi </a:t>
            </a:r>
            <a:r>
              <a:rPr lang="en-US" sz="2800" dirty="0" err="1">
                <a:solidFill>
                  <a:schemeClr val="accent2"/>
                </a:solidFill>
              </a:rPr>
              <a:t>atau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Terlalu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Rendah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653" name="Google Shape;653;p71"/>
          <p:cNvSpPr txBox="1">
            <a:spLocks noGrp="1"/>
          </p:cNvSpPr>
          <p:nvPr>
            <p:ph type="subTitle" idx="1"/>
          </p:nvPr>
        </p:nvSpPr>
        <p:spPr>
          <a:xfrm>
            <a:off x="276226" y="1352550"/>
            <a:ext cx="8039099" cy="3705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>
              <a:buClr>
                <a:schemeClr val="tx1"/>
              </a:buClr>
              <a:buSzPts val="1400"/>
              <a:buNone/>
            </a:pPr>
            <a:r>
              <a:rPr lang="en-US" sz="1350" dirty="0" err="1"/>
              <a:t>Kelebihan</a:t>
            </a:r>
            <a:r>
              <a:rPr lang="en-US" sz="1350" dirty="0"/>
              <a:t> </a:t>
            </a:r>
            <a:r>
              <a:rPr lang="en-US" sz="1350" dirty="0" err="1"/>
              <a:t>atau</a:t>
            </a:r>
            <a:r>
              <a:rPr lang="en-US" sz="1350" dirty="0"/>
              <a:t> </a:t>
            </a:r>
            <a:r>
              <a:rPr lang="en-US" sz="1350" dirty="0" err="1"/>
              <a:t>kekurangan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, </a:t>
            </a:r>
            <a:r>
              <a:rPr lang="en-US" sz="1350" dirty="0" err="1"/>
              <a:t>pada</a:t>
            </a:r>
            <a:r>
              <a:rPr lang="en-US" sz="1350" dirty="0"/>
              <a:t> </a:t>
            </a:r>
            <a:r>
              <a:rPr lang="en-US" sz="1350" dirty="0" err="1"/>
              <a:t>akhir</a:t>
            </a:r>
            <a:r>
              <a:rPr lang="en-US" sz="1350" dirty="0"/>
              <a:t> </a:t>
            </a:r>
            <a:r>
              <a:rPr lang="en-US" sz="1350" dirty="0" err="1"/>
              <a:t>periode</a:t>
            </a:r>
            <a:r>
              <a:rPr lang="en-US" sz="1350" dirty="0"/>
              <a:t> </a:t>
            </a:r>
            <a:r>
              <a:rPr lang="en-US" sz="1350" dirty="0" err="1"/>
              <a:t>dapat</a:t>
            </a:r>
            <a:r>
              <a:rPr lang="en-US" sz="1350" dirty="0"/>
              <a:t> </a:t>
            </a:r>
            <a:r>
              <a:rPr lang="en-US" sz="1350" dirty="0" err="1"/>
              <a:t>diperlakukan</a:t>
            </a:r>
            <a:r>
              <a:rPr lang="en-US" sz="1350" dirty="0"/>
              <a:t> </a:t>
            </a:r>
            <a:r>
              <a:rPr lang="en-US" sz="1350" dirty="0" err="1"/>
              <a:t>dengan</a:t>
            </a:r>
            <a:r>
              <a:rPr lang="en-US" sz="1350" dirty="0"/>
              <a:t> </a:t>
            </a:r>
            <a:r>
              <a:rPr lang="en-US" sz="1350" dirty="0" err="1"/>
              <a:t>cara</a:t>
            </a:r>
            <a:r>
              <a:rPr lang="en-US" sz="1350" dirty="0"/>
              <a:t>:</a:t>
            </a:r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r>
              <a:rPr lang="en-US" sz="1350" dirty="0"/>
              <a:t>1. </a:t>
            </a:r>
            <a:r>
              <a:rPr lang="en-US" sz="1350" dirty="0" err="1"/>
              <a:t>Menutupkan</a:t>
            </a:r>
            <a:r>
              <a:rPr lang="en-US" sz="1350" dirty="0"/>
              <a:t> </a:t>
            </a:r>
            <a:r>
              <a:rPr lang="en-US" sz="1350" dirty="0" err="1"/>
              <a:t>ke</a:t>
            </a:r>
            <a:r>
              <a:rPr lang="en-US" sz="1350" dirty="0"/>
              <a:t> </a:t>
            </a:r>
            <a:r>
              <a:rPr lang="en-US" sz="1350" dirty="0" err="1"/>
              <a:t>Ikhtisar</a:t>
            </a:r>
            <a:r>
              <a:rPr lang="en-US" sz="1350" dirty="0"/>
              <a:t> </a:t>
            </a:r>
            <a:r>
              <a:rPr lang="en-US" sz="1350" dirty="0" err="1"/>
              <a:t>Laba</a:t>
            </a:r>
            <a:r>
              <a:rPr lang="en-US" sz="1350" dirty="0"/>
              <a:t> </a:t>
            </a:r>
            <a:r>
              <a:rPr lang="en-US" sz="1350" dirty="0" err="1"/>
              <a:t>Rugi</a:t>
            </a:r>
            <a:endParaRPr lang="en-US" sz="1350" dirty="0"/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r>
              <a:rPr lang="en-US" sz="1350" dirty="0"/>
              <a:t>2. </a:t>
            </a:r>
            <a:r>
              <a:rPr lang="en-US" sz="1350" dirty="0" err="1"/>
              <a:t>Menutupkan</a:t>
            </a:r>
            <a:r>
              <a:rPr lang="en-US" sz="1350" dirty="0"/>
              <a:t> </a:t>
            </a:r>
            <a:r>
              <a:rPr lang="en-US" sz="1350" dirty="0" err="1"/>
              <a:t>ke</a:t>
            </a:r>
            <a:r>
              <a:rPr lang="en-US" sz="1350" dirty="0"/>
              <a:t> </a:t>
            </a:r>
            <a:r>
              <a:rPr lang="en-US" sz="1350" dirty="0" err="1"/>
              <a:t>Harga</a:t>
            </a:r>
            <a:r>
              <a:rPr lang="en-US" sz="1350" dirty="0"/>
              <a:t> </a:t>
            </a:r>
            <a:r>
              <a:rPr lang="en-US" sz="1350" dirty="0" err="1"/>
              <a:t>Pokok</a:t>
            </a:r>
            <a:r>
              <a:rPr lang="en-US" sz="1350" dirty="0"/>
              <a:t> </a:t>
            </a:r>
            <a:r>
              <a:rPr lang="en-US" sz="1350" dirty="0" err="1"/>
              <a:t>Penjualan</a:t>
            </a:r>
            <a:endParaRPr lang="en-US" sz="1350" dirty="0"/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endParaRPr lang="en-US" sz="1350" dirty="0"/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r>
              <a:rPr lang="en-US" sz="1350" b="1" u="sng" dirty="0" err="1"/>
              <a:t>Menutupkan</a:t>
            </a:r>
            <a:r>
              <a:rPr lang="en-US" sz="1350" b="1" u="sng" dirty="0"/>
              <a:t> </a:t>
            </a:r>
            <a:r>
              <a:rPr lang="en-US" sz="1350" b="1" u="sng" dirty="0" err="1"/>
              <a:t>Kelebihan</a:t>
            </a:r>
            <a:r>
              <a:rPr lang="en-US" sz="1350" b="1" u="sng" dirty="0"/>
              <a:t>/</a:t>
            </a:r>
            <a:r>
              <a:rPr lang="en-US" sz="1350" b="1" u="sng" dirty="0" err="1"/>
              <a:t>Kekurangan</a:t>
            </a:r>
            <a:r>
              <a:rPr lang="en-US" sz="1350" b="1" u="sng" dirty="0"/>
              <a:t> </a:t>
            </a:r>
            <a:r>
              <a:rPr lang="en-US" sz="1350" b="1" u="sng" dirty="0" err="1"/>
              <a:t>ke</a:t>
            </a:r>
            <a:r>
              <a:rPr lang="en-US" sz="1350" b="1" u="sng" dirty="0"/>
              <a:t> </a:t>
            </a:r>
            <a:r>
              <a:rPr lang="en-US" sz="1350" b="1" u="sng" dirty="0" err="1"/>
              <a:t>Ikhtisar</a:t>
            </a:r>
            <a:r>
              <a:rPr lang="en-US" sz="1350" b="1" u="sng" dirty="0"/>
              <a:t> </a:t>
            </a:r>
            <a:r>
              <a:rPr lang="en-US" sz="1350" b="1" u="sng" dirty="0" err="1"/>
              <a:t>Laba</a:t>
            </a:r>
            <a:r>
              <a:rPr lang="en-US" sz="1350" b="1" u="sng" dirty="0"/>
              <a:t> </a:t>
            </a:r>
            <a:r>
              <a:rPr lang="en-US" sz="1350" b="1" u="sng" dirty="0" err="1"/>
              <a:t>Rugi</a:t>
            </a:r>
            <a:endParaRPr lang="en-US" sz="1350" b="1" u="sng" dirty="0"/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endParaRPr lang="en-US" sz="1350" b="1" u="sng" dirty="0"/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r>
              <a:rPr lang="en-US" sz="1350" dirty="0"/>
              <a:t>• </a:t>
            </a:r>
            <a:r>
              <a:rPr lang="en-US" sz="1350" dirty="0" err="1"/>
              <a:t>Jurnal</a:t>
            </a:r>
            <a:r>
              <a:rPr lang="en-US" sz="1350" dirty="0"/>
              <a:t> </a:t>
            </a:r>
            <a:r>
              <a:rPr lang="en-US" sz="1350" dirty="0" err="1"/>
              <a:t>untuk</a:t>
            </a:r>
            <a:r>
              <a:rPr lang="en-US" sz="1350" dirty="0"/>
              <a:t> </a:t>
            </a:r>
            <a:r>
              <a:rPr lang="en-US" sz="1350" dirty="0" err="1"/>
              <a:t>menutup</a:t>
            </a:r>
            <a:r>
              <a:rPr lang="en-US" sz="1350" dirty="0"/>
              <a:t> </a:t>
            </a:r>
            <a:r>
              <a:rPr lang="en-US" sz="1350" dirty="0" err="1"/>
              <a:t>kelebihan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</a:t>
            </a:r>
            <a:r>
              <a:rPr lang="en-US" sz="1350" dirty="0" err="1"/>
              <a:t>ke</a:t>
            </a:r>
            <a:r>
              <a:rPr lang="en-US" sz="1350" dirty="0"/>
              <a:t> </a:t>
            </a:r>
            <a:r>
              <a:rPr lang="en-US" sz="1350" dirty="0" err="1"/>
              <a:t>ikhtisar</a:t>
            </a:r>
            <a:r>
              <a:rPr lang="en-US" sz="1350" dirty="0"/>
              <a:t> </a:t>
            </a:r>
            <a:r>
              <a:rPr lang="en-US" sz="1350" dirty="0" err="1"/>
              <a:t>Laba</a:t>
            </a:r>
            <a:r>
              <a:rPr lang="en-US" sz="1350" dirty="0"/>
              <a:t> </a:t>
            </a:r>
            <a:r>
              <a:rPr lang="en-US" sz="1350" dirty="0" err="1"/>
              <a:t>Rugi</a:t>
            </a:r>
            <a:r>
              <a:rPr lang="en-US" sz="1350" dirty="0"/>
              <a:t> </a:t>
            </a:r>
            <a:r>
              <a:rPr lang="en-US" sz="1350" dirty="0" err="1"/>
              <a:t>adalah</a:t>
            </a:r>
            <a:r>
              <a:rPr lang="en-US" sz="1350" dirty="0"/>
              <a:t>:</a:t>
            </a:r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r>
              <a:rPr lang="en-US" sz="1350" dirty="0"/>
              <a:t>	</a:t>
            </a:r>
            <a:r>
              <a:rPr lang="en-US" sz="1350" dirty="0" err="1"/>
              <a:t>Pengendali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		XXX</a:t>
            </a:r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r>
              <a:rPr lang="en-US" sz="1350" dirty="0"/>
              <a:t>		</a:t>
            </a:r>
            <a:r>
              <a:rPr lang="en-US" sz="1350" dirty="0" err="1"/>
              <a:t>Ikhtisar</a:t>
            </a:r>
            <a:r>
              <a:rPr lang="en-US" sz="1350" dirty="0"/>
              <a:t> </a:t>
            </a:r>
            <a:r>
              <a:rPr lang="en-US" sz="1350" dirty="0" err="1"/>
              <a:t>Laba</a:t>
            </a:r>
            <a:r>
              <a:rPr lang="en-US" sz="1350" dirty="0"/>
              <a:t> </a:t>
            </a:r>
            <a:r>
              <a:rPr lang="en-US" sz="1350" dirty="0" err="1"/>
              <a:t>Rugi</a:t>
            </a:r>
            <a:r>
              <a:rPr lang="en-US" sz="1350" dirty="0"/>
              <a:t> 			XXX</a:t>
            </a:r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r>
              <a:rPr lang="en-US" sz="1350" dirty="0"/>
              <a:t>• </a:t>
            </a:r>
            <a:r>
              <a:rPr lang="en-US" sz="1350" dirty="0" err="1"/>
              <a:t>Jurnal</a:t>
            </a:r>
            <a:r>
              <a:rPr lang="en-US" sz="1350" dirty="0"/>
              <a:t> </a:t>
            </a:r>
            <a:r>
              <a:rPr lang="en-US" sz="1350" dirty="0" err="1"/>
              <a:t>untuk</a:t>
            </a:r>
            <a:r>
              <a:rPr lang="en-US" sz="1350" dirty="0"/>
              <a:t> </a:t>
            </a:r>
            <a:r>
              <a:rPr lang="en-US" sz="1350" dirty="0" err="1"/>
              <a:t>menutup</a:t>
            </a:r>
            <a:r>
              <a:rPr lang="en-US" sz="1350" dirty="0"/>
              <a:t> </a:t>
            </a:r>
            <a:r>
              <a:rPr lang="en-US" sz="1350" dirty="0" err="1"/>
              <a:t>kekurangan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</a:t>
            </a:r>
            <a:r>
              <a:rPr lang="en-US" sz="1350" dirty="0" err="1"/>
              <a:t>ke</a:t>
            </a:r>
            <a:r>
              <a:rPr lang="en-US" sz="1350" dirty="0"/>
              <a:t> </a:t>
            </a:r>
            <a:r>
              <a:rPr lang="en-US" sz="1350" dirty="0" err="1"/>
              <a:t>Ikhtisar</a:t>
            </a:r>
            <a:r>
              <a:rPr lang="en-US" sz="1350" dirty="0"/>
              <a:t> </a:t>
            </a:r>
            <a:r>
              <a:rPr lang="en-US" sz="1350" dirty="0" err="1"/>
              <a:t>laba</a:t>
            </a:r>
            <a:r>
              <a:rPr lang="en-US" sz="1350" dirty="0"/>
              <a:t> </a:t>
            </a:r>
            <a:r>
              <a:rPr lang="en-US" sz="1350" dirty="0" err="1"/>
              <a:t>rugi</a:t>
            </a:r>
            <a:r>
              <a:rPr lang="en-US" sz="1350" dirty="0"/>
              <a:t> </a:t>
            </a:r>
            <a:r>
              <a:rPr lang="en-US" sz="1350" dirty="0" err="1"/>
              <a:t>adalah</a:t>
            </a:r>
            <a:r>
              <a:rPr lang="en-US" sz="1350" dirty="0"/>
              <a:t>:</a:t>
            </a:r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r>
              <a:rPr lang="en-US" sz="1350" dirty="0"/>
              <a:t>	</a:t>
            </a:r>
            <a:r>
              <a:rPr lang="en-US" sz="1350" dirty="0" err="1"/>
              <a:t>Ikhtisar</a:t>
            </a:r>
            <a:r>
              <a:rPr lang="en-US" sz="1350" dirty="0"/>
              <a:t> </a:t>
            </a:r>
            <a:r>
              <a:rPr lang="en-US" sz="1350" dirty="0" err="1"/>
              <a:t>Laba</a:t>
            </a:r>
            <a:r>
              <a:rPr lang="en-US" sz="1350" dirty="0"/>
              <a:t> </a:t>
            </a:r>
            <a:r>
              <a:rPr lang="en-US" sz="1350" dirty="0" err="1"/>
              <a:t>Rugi</a:t>
            </a:r>
            <a:r>
              <a:rPr lang="en-US" sz="1350" dirty="0"/>
              <a:t> 			XXX</a:t>
            </a:r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r>
              <a:rPr lang="en-US" sz="1350" dirty="0"/>
              <a:t>		</a:t>
            </a:r>
            <a:r>
              <a:rPr lang="en-US" sz="1350" dirty="0" err="1"/>
              <a:t>Pengendali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		XXX</a:t>
            </a:r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endParaRPr lang="en-US" sz="1350" dirty="0"/>
          </a:p>
          <a:p>
            <a:pPr marL="139700" lvl="0" indent="0" algn="just">
              <a:buClr>
                <a:schemeClr val="tx1"/>
              </a:buClr>
              <a:buSzPts val="1400"/>
              <a:buNone/>
            </a:pPr>
            <a:r>
              <a:rPr lang="en-US" sz="1350" dirty="0"/>
              <a:t>• </a:t>
            </a:r>
            <a:r>
              <a:rPr lang="en-US" sz="1350" dirty="0" err="1"/>
              <a:t>Penyajian</a:t>
            </a:r>
            <a:r>
              <a:rPr lang="en-US" sz="1350" dirty="0"/>
              <a:t> </a:t>
            </a:r>
            <a:r>
              <a:rPr lang="en-US" sz="1350" dirty="0" err="1"/>
              <a:t>dalam</a:t>
            </a:r>
            <a:r>
              <a:rPr lang="en-US" sz="1350" dirty="0"/>
              <a:t> </a:t>
            </a:r>
            <a:r>
              <a:rPr lang="en-US" sz="1350" dirty="0" err="1"/>
              <a:t>Laporan</a:t>
            </a:r>
            <a:r>
              <a:rPr lang="en-US" sz="1350" dirty="0"/>
              <a:t> </a:t>
            </a:r>
            <a:r>
              <a:rPr lang="en-US" sz="1350" dirty="0" err="1"/>
              <a:t>Laba</a:t>
            </a:r>
            <a:r>
              <a:rPr lang="en-US" sz="1350" dirty="0"/>
              <a:t> </a:t>
            </a:r>
            <a:r>
              <a:rPr lang="en-US" sz="1350" dirty="0" err="1"/>
              <a:t>Rugi</a:t>
            </a:r>
            <a:endParaRPr lang="en-US" sz="1350" dirty="0"/>
          </a:p>
          <a:p>
            <a:pPr marL="266700" lvl="0" indent="0" algn="just">
              <a:buClr>
                <a:schemeClr val="tx1"/>
              </a:buClr>
              <a:buSzPts val="1400"/>
              <a:buNone/>
            </a:pPr>
            <a:r>
              <a:rPr lang="en-US" sz="1350" dirty="0" err="1"/>
              <a:t>Penyajian</a:t>
            </a:r>
            <a:r>
              <a:rPr lang="en-US" sz="1350" dirty="0"/>
              <a:t> </a:t>
            </a:r>
            <a:r>
              <a:rPr lang="en-US" sz="1350" dirty="0" err="1"/>
              <a:t>kelebihan</a:t>
            </a:r>
            <a:r>
              <a:rPr lang="en-US" sz="1350" dirty="0"/>
              <a:t>/</a:t>
            </a:r>
            <a:r>
              <a:rPr lang="en-US" sz="1350" dirty="0" err="1"/>
              <a:t>kekurangan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</a:t>
            </a:r>
            <a:r>
              <a:rPr lang="en-US" sz="1350" dirty="0" err="1"/>
              <a:t>dalam</a:t>
            </a:r>
            <a:r>
              <a:rPr lang="en-US" sz="1350" dirty="0"/>
              <a:t> </a:t>
            </a:r>
            <a:r>
              <a:rPr lang="en-US" sz="1350" dirty="0" err="1"/>
              <a:t>laporan</a:t>
            </a:r>
            <a:r>
              <a:rPr lang="en-US" sz="1350" dirty="0"/>
              <a:t> </a:t>
            </a:r>
            <a:r>
              <a:rPr lang="en-US" sz="1350" dirty="0" err="1"/>
              <a:t>laba</a:t>
            </a:r>
            <a:r>
              <a:rPr lang="en-US" sz="1350" dirty="0"/>
              <a:t> </a:t>
            </a:r>
            <a:r>
              <a:rPr lang="en-US" sz="1350" dirty="0" err="1"/>
              <a:t>rugi</a:t>
            </a:r>
            <a:r>
              <a:rPr lang="en-US" sz="1350" dirty="0"/>
              <a:t> </a:t>
            </a:r>
            <a:r>
              <a:rPr lang="en-US" sz="1350" dirty="0" err="1"/>
              <a:t>dengan</a:t>
            </a:r>
            <a:r>
              <a:rPr lang="en-US" sz="1350" dirty="0"/>
              <a:t> </a:t>
            </a:r>
            <a:r>
              <a:rPr lang="en-US" sz="1350" dirty="0" err="1"/>
              <a:t>mengurangkan</a:t>
            </a:r>
            <a:r>
              <a:rPr lang="en-US" sz="1350" dirty="0"/>
              <a:t> </a:t>
            </a:r>
            <a:r>
              <a:rPr lang="en-US" sz="1350" dirty="0" err="1"/>
              <a:t>atau</a:t>
            </a:r>
            <a:r>
              <a:rPr lang="en-US" sz="1350" dirty="0"/>
              <a:t> </a:t>
            </a:r>
            <a:r>
              <a:rPr lang="en-US" sz="1350" dirty="0" err="1"/>
              <a:t>menambahkan</a:t>
            </a:r>
            <a:r>
              <a:rPr lang="en-US" sz="1350" dirty="0"/>
              <a:t> </a:t>
            </a:r>
            <a:r>
              <a:rPr lang="en-US" sz="1350" dirty="0" err="1"/>
              <a:t>langsung</a:t>
            </a:r>
            <a:r>
              <a:rPr lang="en-US" sz="1350" dirty="0"/>
              <a:t> </a:t>
            </a:r>
            <a:r>
              <a:rPr lang="en-US" sz="1350" dirty="0" err="1"/>
              <a:t>kelebihan</a:t>
            </a:r>
            <a:r>
              <a:rPr lang="en-US" sz="1350" dirty="0"/>
              <a:t>/</a:t>
            </a:r>
            <a:r>
              <a:rPr lang="en-US" sz="1350" dirty="0" err="1"/>
              <a:t>kekurangan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</a:t>
            </a:r>
            <a:r>
              <a:rPr lang="en-US" sz="1350" dirty="0" err="1"/>
              <a:t>pada</a:t>
            </a:r>
            <a:r>
              <a:rPr lang="en-US" sz="1350" dirty="0"/>
              <a:t> </a:t>
            </a:r>
            <a:r>
              <a:rPr lang="en-US" sz="1350" dirty="0" err="1"/>
              <a:t>harga</a:t>
            </a:r>
            <a:r>
              <a:rPr lang="en-US" sz="1350" dirty="0"/>
              <a:t> </a:t>
            </a:r>
            <a:r>
              <a:rPr lang="en-US" sz="1350" dirty="0" err="1"/>
              <a:t>pokok</a:t>
            </a:r>
            <a:r>
              <a:rPr lang="en-US" sz="1350" dirty="0"/>
              <a:t> </a:t>
            </a:r>
            <a:r>
              <a:rPr lang="en-US" sz="1350" dirty="0" err="1"/>
              <a:t>penjualan</a:t>
            </a:r>
            <a:r>
              <a:rPr lang="en-US" sz="1350" dirty="0"/>
              <a:t> </a:t>
            </a:r>
            <a:r>
              <a:rPr lang="en-US" sz="1350" dirty="0" err="1"/>
              <a:t>pada</a:t>
            </a:r>
            <a:r>
              <a:rPr lang="en-US" sz="1350" dirty="0"/>
              <a:t> </a:t>
            </a:r>
            <a:r>
              <a:rPr lang="en-US" sz="1350" dirty="0" err="1"/>
              <a:t>aktivitas</a:t>
            </a:r>
            <a:r>
              <a:rPr lang="en-US" sz="1350" dirty="0"/>
              <a:t> normal.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542418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1"/>
          <p:cNvSpPr txBox="1">
            <a:spLocks noGrp="1"/>
          </p:cNvSpPr>
          <p:nvPr>
            <p:ph type="title"/>
          </p:nvPr>
        </p:nvSpPr>
        <p:spPr>
          <a:xfrm>
            <a:off x="715374" y="329849"/>
            <a:ext cx="7152275" cy="948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2800" dirty="0" err="1">
                <a:solidFill>
                  <a:schemeClr val="accent2"/>
                </a:solidFill>
              </a:rPr>
              <a:t>Disposisi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Jumlah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Pembebanan</a:t>
            </a:r>
            <a:r>
              <a:rPr lang="en-US" sz="2800" dirty="0">
                <a:solidFill>
                  <a:schemeClr val="accent2"/>
                </a:solidFill>
              </a:rPr>
              <a:t> yang </a:t>
            </a:r>
            <a:r>
              <a:rPr lang="en-US" sz="2800" dirty="0" err="1">
                <a:solidFill>
                  <a:schemeClr val="accent2"/>
                </a:solidFill>
              </a:rPr>
              <a:t>Terlalu</a:t>
            </a:r>
            <a:r>
              <a:rPr lang="en-US" sz="2800" dirty="0">
                <a:solidFill>
                  <a:schemeClr val="accent2"/>
                </a:solidFill>
              </a:rPr>
              <a:t> Tinggi </a:t>
            </a:r>
            <a:r>
              <a:rPr lang="en-US" sz="2800" dirty="0" err="1">
                <a:solidFill>
                  <a:schemeClr val="accent2"/>
                </a:solidFill>
              </a:rPr>
              <a:t>atau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Terlalu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Rendah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653" name="Google Shape;653;p71"/>
          <p:cNvSpPr txBox="1">
            <a:spLocks noGrp="1"/>
          </p:cNvSpPr>
          <p:nvPr>
            <p:ph type="subTitle" idx="1"/>
          </p:nvPr>
        </p:nvSpPr>
        <p:spPr>
          <a:xfrm>
            <a:off x="276225" y="1419225"/>
            <a:ext cx="8010525" cy="3638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b="1" u="sng" dirty="0" err="1"/>
              <a:t>Menutupkan</a:t>
            </a:r>
            <a:r>
              <a:rPr lang="en-US" sz="1350" b="1" u="sng" dirty="0"/>
              <a:t> </a:t>
            </a:r>
            <a:r>
              <a:rPr lang="en-US" sz="1350" b="1" u="sng" dirty="0" err="1"/>
              <a:t>Kelebihan</a:t>
            </a:r>
            <a:r>
              <a:rPr lang="en-US" sz="1350" b="1" u="sng" dirty="0"/>
              <a:t>/</a:t>
            </a:r>
            <a:r>
              <a:rPr lang="en-US" sz="1350" b="1" u="sng" dirty="0" err="1"/>
              <a:t>kekurangan</a:t>
            </a:r>
            <a:r>
              <a:rPr lang="en-US" sz="1350" b="1" u="sng" dirty="0"/>
              <a:t> </a:t>
            </a:r>
            <a:r>
              <a:rPr lang="en-US" sz="1350" b="1" u="sng" dirty="0" err="1"/>
              <a:t>ke</a:t>
            </a:r>
            <a:r>
              <a:rPr lang="en-US" sz="1350" b="1" u="sng" dirty="0"/>
              <a:t> </a:t>
            </a:r>
            <a:r>
              <a:rPr lang="en-US" sz="1350" b="1" u="sng" dirty="0" err="1"/>
              <a:t>Harga</a:t>
            </a:r>
            <a:r>
              <a:rPr lang="en-US" sz="1350" b="1" u="sng" dirty="0"/>
              <a:t> </a:t>
            </a:r>
            <a:r>
              <a:rPr lang="en-US" sz="1350" b="1" u="sng" dirty="0" err="1"/>
              <a:t>Pokok</a:t>
            </a:r>
            <a:r>
              <a:rPr lang="en-US" sz="1350" b="1" u="sng" dirty="0"/>
              <a:t> </a:t>
            </a:r>
            <a:r>
              <a:rPr lang="en-US" sz="1350" b="1" u="sng" dirty="0" err="1"/>
              <a:t>Penjualan</a:t>
            </a:r>
            <a:endParaRPr lang="en-US" sz="1350" b="1" u="sng" dirty="0"/>
          </a:p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endParaRPr lang="en-US" sz="1350" b="1" u="sng" dirty="0"/>
          </a:p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dirty="0"/>
              <a:t>• </a:t>
            </a:r>
            <a:r>
              <a:rPr lang="en-US" sz="1350" dirty="0" err="1"/>
              <a:t>Jurnal</a:t>
            </a:r>
            <a:r>
              <a:rPr lang="en-US" sz="1350" dirty="0"/>
              <a:t> </a:t>
            </a:r>
            <a:r>
              <a:rPr lang="en-US" sz="1350" dirty="0" err="1"/>
              <a:t>untuk</a:t>
            </a:r>
            <a:r>
              <a:rPr lang="en-US" sz="1350" dirty="0"/>
              <a:t> </a:t>
            </a:r>
            <a:r>
              <a:rPr lang="en-US" sz="1350" dirty="0" err="1"/>
              <a:t>menutup</a:t>
            </a:r>
            <a:r>
              <a:rPr lang="en-US" sz="1350" dirty="0"/>
              <a:t> </a:t>
            </a:r>
            <a:r>
              <a:rPr lang="en-US" sz="1350" dirty="0" err="1"/>
              <a:t>kekurangan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</a:t>
            </a:r>
            <a:r>
              <a:rPr lang="en-US" sz="1350" dirty="0" err="1"/>
              <a:t>ke</a:t>
            </a:r>
            <a:r>
              <a:rPr lang="en-US" sz="1350" dirty="0"/>
              <a:t> </a:t>
            </a:r>
            <a:r>
              <a:rPr lang="en-US" sz="1350" dirty="0" err="1"/>
              <a:t>harga</a:t>
            </a:r>
            <a:r>
              <a:rPr lang="en-US" sz="1350" dirty="0"/>
              <a:t> </a:t>
            </a:r>
            <a:r>
              <a:rPr lang="en-US" sz="1350" dirty="0" err="1"/>
              <a:t>pokok</a:t>
            </a:r>
            <a:r>
              <a:rPr lang="en-US" sz="1350" dirty="0"/>
              <a:t> </a:t>
            </a:r>
            <a:r>
              <a:rPr lang="en-US" sz="1350" dirty="0" err="1"/>
              <a:t>penjualan</a:t>
            </a:r>
            <a:r>
              <a:rPr lang="en-US" sz="1350" dirty="0"/>
              <a:t> </a:t>
            </a:r>
            <a:r>
              <a:rPr lang="en-US" sz="1350" dirty="0" err="1"/>
              <a:t>adalah</a:t>
            </a:r>
            <a:r>
              <a:rPr lang="en-US" sz="1350" dirty="0"/>
              <a:t> :</a:t>
            </a:r>
          </a:p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dirty="0"/>
              <a:t>	</a:t>
            </a:r>
            <a:r>
              <a:rPr lang="en-US" sz="1350" dirty="0" err="1"/>
              <a:t>Harga</a:t>
            </a:r>
            <a:r>
              <a:rPr lang="en-US" sz="1350" dirty="0"/>
              <a:t> </a:t>
            </a:r>
            <a:r>
              <a:rPr lang="en-US" sz="1350" dirty="0" err="1"/>
              <a:t>Pokok</a:t>
            </a:r>
            <a:r>
              <a:rPr lang="en-US" sz="1350" dirty="0"/>
              <a:t> </a:t>
            </a:r>
            <a:r>
              <a:rPr lang="en-US" sz="1350" dirty="0" err="1"/>
              <a:t>Penjualan</a:t>
            </a:r>
            <a:r>
              <a:rPr lang="en-US" sz="1350" dirty="0"/>
              <a:t> 			XXX</a:t>
            </a:r>
          </a:p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dirty="0"/>
              <a:t>		</a:t>
            </a:r>
            <a:r>
              <a:rPr lang="en-US" sz="1350" dirty="0" err="1"/>
              <a:t>Pengendali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		XXX</a:t>
            </a:r>
          </a:p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dirty="0"/>
              <a:t>• </a:t>
            </a:r>
            <a:r>
              <a:rPr lang="en-US" sz="1350" dirty="0" err="1"/>
              <a:t>Jurnal</a:t>
            </a:r>
            <a:r>
              <a:rPr lang="en-US" sz="1350" dirty="0"/>
              <a:t> </a:t>
            </a:r>
            <a:r>
              <a:rPr lang="en-US" sz="1350" dirty="0" err="1"/>
              <a:t>untuk</a:t>
            </a:r>
            <a:r>
              <a:rPr lang="en-US" sz="1350" dirty="0"/>
              <a:t> </a:t>
            </a:r>
            <a:r>
              <a:rPr lang="en-US" sz="1350" dirty="0" err="1"/>
              <a:t>menutup</a:t>
            </a:r>
            <a:r>
              <a:rPr lang="en-US" sz="1350" dirty="0"/>
              <a:t> </a:t>
            </a:r>
            <a:r>
              <a:rPr lang="en-US" sz="1350" dirty="0" err="1"/>
              <a:t>kelebihan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</a:t>
            </a:r>
            <a:r>
              <a:rPr lang="en-US" sz="1350" dirty="0" err="1"/>
              <a:t>ke</a:t>
            </a:r>
            <a:r>
              <a:rPr lang="en-US" sz="1350" dirty="0"/>
              <a:t> </a:t>
            </a:r>
            <a:r>
              <a:rPr lang="en-US" sz="1350" dirty="0" err="1"/>
              <a:t>harga</a:t>
            </a:r>
            <a:r>
              <a:rPr lang="en-US" sz="1350" dirty="0"/>
              <a:t> </a:t>
            </a:r>
            <a:r>
              <a:rPr lang="en-US" sz="1350" dirty="0" err="1"/>
              <a:t>pokok</a:t>
            </a:r>
            <a:r>
              <a:rPr lang="en-US" sz="1350" dirty="0"/>
              <a:t> </a:t>
            </a:r>
            <a:r>
              <a:rPr lang="en-US" sz="1350" dirty="0" err="1"/>
              <a:t>penjualan</a:t>
            </a:r>
            <a:r>
              <a:rPr lang="en-US" sz="1350" dirty="0"/>
              <a:t> </a:t>
            </a:r>
            <a:r>
              <a:rPr lang="en-US" sz="1350" dirty="0" err="1"/>
              <a:t>adalah</a:t>
            </a:r>
            <a:r>
              <a:rPr lang="en-US" sz="1350" dirty="0"/>
              <a:t>:</a:t>
            </a:r>
          </a:p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dirty="0"/>
              <a:t>	</a:t>
            </a:r>
            <a:r>
              <a:rPr lang="en-US" sz="1350" dirty="0" err="1"/>
              <a:t>Pengendali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		XXX</a:t>
            </a:r>
          </a:p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dirty="0"/>
              <a:t>		</a:t>
            </a:r>
            <a:r>
              <a:rPr lang="en-US" sz="1350" dirty="0" err="1"/>
              <a:t>Harga</a:t>
            </a:r>
            <a:r>
              <a:rPr lang="en-US" sz="1350" dirty="0"/>
              <a:t> </a:t>
            </a:r>
            <a:r>
              <a:rPr lang="en-US" sz="1350" dirty="0" err="1"/>
              <a:t>Pokok</a:t>
            </a:r>
            <a:r>
              <a:rPr lang="en-US" sz="1350" dirty="0"/>
              <a:t> </a:t>
            </a:r>
            <a:r>
              <a:rPr lang="en-US" sz="1350" dirty="0" err="1"/>
              <a:t>Penjualan</a:t>
            </a:r>
            <a:r>
              <a:rPr lang="en-US" sz="1350" dirty="0"/>
              <a:t> 			XXX</a:t>
            </a:r>
          </a:p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dirty="0"/>
              <a:t>• </a:t>
            </a:r>
            <a:r>
              <a:rPr lang="en-US" sz="1350" dirty="0" err="1"/>
              <a:t>Penyajian</a:t>
            </a:r>
            <a:r>
              <a:rPr lang="en-US" sz="1350" dirty="0"/>
              <a:t> </a:t>
            </a:r>
            <a:r>
              <a:rPr lang="en-US" sz="1350" dirty="0" err="1"/>
              <a:t>dalam</a:t>
            </a:r>
            <a:r>
              <a:rPr lang="en-US" sz="1350" dirty="0"/>
              <a:t> </a:t>
            </a:r>
            <a:r>
              <a:rPr lang="en-US" sz="1350" dirty="0" err="1"/>
              <a:t>Laporan</a:t>
            </a:r>
            <a:r>
              <a:rPr lang="en-US" sz="1350" dirty="0"/>
              <a:t> </a:t>
            </a:r>
            <a:r>
              <a:rPr lang="en-US" sz="1350" dirty="0" err="1"/>
              <a:t>laba</a:t>
            </a:r>
            <a:r>
              <a:rPr lang="en-US" sz="1350" dirty="0"/>
              <a:t> </a:t>
            </a:r>
            <a:r>
              <a:rPr lang="en-US" sz="1350" dirty="0" err="1"/>
              <a:t>rugi</a:t>
            </a:r>
            <a:endParaRPr lang="en-US" sz="1350" dirty="0"/>
          </a:p>
          <a:p>
            <a:pPr marL="266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dirty="0" err="1"/>
              <a:t>Penyajian</a:t>
            </a:r>
            <a:r>
              <a:rPr lang="en-US" sz="1350" dirty="0"/>
              <a:t> </a:t>
            </a:r>
            <a:r>
              <a:rPr lang="en-US" sz="1350" dirty="0" err="1"/>
              <a:t>kelebihan</a:t>
            </a:r>
            <a:r>
              <a:rPr lang="en-US" sz="1350" dirty="0"/>
              <a:t> / </a:t>
            </a:r>
            <a:r>
              <a:rPr lang="en-US" sz="1350" dirty="0" err="1"/>
              <a:t>kekurangan</a:t>
            </a:r>
            <a:r>
              <a:rPr lang="en-US" sz="1350" dirty="0"/>
              <a:t> </a:t>
            </a:r>
            <a:r>
              <a:rPr lang="en-US" sz="1350" dirty="0" err="1"/>
              <a:t>biaya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yang </a:t>
            </a:r>
            <a:r>
              <a:rPr lang="en-US" sz="1350" dirty="0" err="1"/>
              <a:t>ditutupkan</a:t>
            </a:r>
            <a:r>
              <a:rPr lang="en-US" sz="1350" dirty="0"/>
              <a:t> </a:t>
            </a:r>
            <a:r>
              <a:rPr lang="en-US" sz="1350" dirty="0" err="1"/>
              <a:t>pada</a:t>
            </a:r>
            <a:r>
              <a:rPr lang="en-US" sz="1350" dirty="0"/>
              <a:t> </a:t>
            </a:r>
            <a:r>
              <a:rPr lang="en-US" sz="1350" dirty="0" err="1"/>
              <a:t>harga</a:t>
            </a:r>
            <a:r>
              <a:rPr lang="en-US" sz="1350" dirty="0"/>
              <a:t> </a:t>
            </a:r>
            <a:r>
              <a:rPr lang="en-US" sz="1350" dirty="0" err="1"/>
              <a:t>pokok</a:t>
            </a:r>
            <a:r>
              <a:rPr lang="en-US" sz="1350" dirty="0"/>
              <a:t> </a:t>
            </a:r>
            <a:r>
              <a:rPr lang="en-US" sz="1350" dirty="0" err="1"/>
              <a:t>penjualan</a:t>
            </a:r>
            <a:r>
              <a:rPr lang="en-US" sz="1350" dirty="0"/>
              <a:t> </a:t>
            </a:r>
            <a:r>
              <a:rPr lang="en-US" sz="1350" dirty="0" err="1"/>
              <a:t>dalam</a:t>
            </a:r>
            <a:r>
              <a:rPr lang="en-US" sz="1350" dirty="0"/>
              <a:t> </a:t>
            </a:r>
            <a:r>
              <a:rPr lang="en-US" sz="1350" dirty="0" err="1"/>
              <a:t>laporan</a:t>
            </a:r>
            <a:r>
              <a:rPr lang="en-US" sz="1350" dirty="0"/>
              <a:t> </a:t>
            </a:r>
            <a:r>
              <a:rPr lang="en-US" sz="1350" dirty="0" err="1"/>
              <a:t>laba</a:t>
            </a:r>
            <a:r>
              <a:rPr lang="en-US" sz="1350" dirty="0"/>
              <a:t> </a:t>
            </a:r>
            <a:r>
              <a:rPr lang="en-US" sz="1350" dirty="0" err="1"/>
              <a:t>rugi</a:t>
            </a:r>
            <a:r>
              <a:rPr lang="en-US" sz="1350" dirty="0"/>
              <a:t> </a:t>
            </a:r>
            <a:r>
              <a:rPr lang="en-US" sz="1350" dirty="0" err="1"/>
              <a:t>yaitu</a:t>
            </a:r>
            <a:r>
              <a:rPr lang="en-US" sz="1350" dirty="0"/>
              <a:t> </a:t>
            </a:r>
            <a:r>
              <a:rPr lang="en-US" sz="1350" dirty="0" err="1"/>
              <a:t>dengan</a:t>
            </a:r>
            <a:r>
              <a:rPr lang="en-US" sz="1350" dirty="0"/>
              <a:t> </a:t>
            </a:r>
            <a:r>
              <a:rPr lang="en-US" sz="1350" dirty="0" err="1"/>
              <a:t>memasukkan</a:t>
            </a:r>
            <a:r>
              <a:rPr lang="en-US" sz="1350" dirty="0"/>
              <a:t> </a:t>
            </a:r>
            <a:r>
              <a:rPr lang="en-US" sz="1350" dirty="0" err="1"/>
              <a:t>kelebihan</a:t>
            </a:r>
            <a:r>
              <a:rPr lang="en-US" sz="1350" dirty="0"/>
              <a:t>/</a:t>
            </a:r>
            <a:r>
              <a:rPr lang="en-US" sz="1350" dirty="0" err="1"/>
              <a:t>kekurangan</a:t>
            </a:r>
            <a:r>
              <a:rPr lang="en-US" sz="1350" dirty="0"/>
              <a:t> </a:t>
            </a:r>
            <a:r>
              <a:rPr lang="en-US" sz="1350" dirty="0" err="1"/>
              <a:t>itu</a:t>
            </a:r>
            <a:r>
              <a:rPr lang="en-US" sz="1350" dirty="0"/>
              <a:t> </a:t>
            </a:r>
            <a:r>
              <a:rPr lang="en-US" sz="1350" dirty="0" err="1"/>
              <a:t>sendiri</a:t>
            </a:r>
            <a:r>
              <a:rPr lang="en-US" sz="1350" dirty="0"/>
              <a:t> </a:t>
            </a:r>
            <a:r>
              <a:rPr lang="en-US" sz="1350" dirty="0" err="1"/>
              <a:t>dalam</a:t>
            </a:r>
            <a:r>
              <a:rPr lang="en-US" sz="1350" dirty="0"/>
              <a:t> </a:t>
            </a:r>
            <a:r>
              <a:rPr lang="en-US" sz="1350" dirty="0" err="1"/>
              <a:t>perhitungan</a:t>
            </a:r>
            <a:r>
              <a:rPr lang="en-US" sz="1350" dirty="0"/>
              <a:t> </a:t>
            </a:r>
            <a:r>
              <a:rPr lang="en-US" sz="1350" dirty="0" err="1"/>
              <a:t>harga</a:t>
            </a:r>
            <a:r>
              <a:rPr lang="en-US" sz="1350" dirty="0"/>
              <a:t> </a:t>
            </a:r>
            <a:r>
              <a:rPr lang="en-US" sz="1350" dirty="0" err="1"/>
              <a:t>pokok</a:t>
            </a:r>
            <a:r>
              <a:rPr lang="en-US" sz="1350" dirty="0"/>
              <a:t> </a:t>
            </a:r>
            <a:r>
              <a:rPr lang="en-US" sz="1350" dirty="0" err="1"/>
              <a:t>penjualan</a:t>
            </a:r>
            <a:r>
              <a:rPr lang="en-US" sz="1350" dirty="0"/>
              <a:t>.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2751366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1"/>
          <p:cNvSpPr txBox="1">
            <a:spLocks noGrp="1"/>
          </p:cNvSpPr>
          <p:nvPr>
            <p:ph type="title"/>
          </p:nvPr>
        </p:nvSpPr>
        <p:spPr>
          <a:xfrm>
            <a:off x="715374" y="377474"/>
            <a:ext cx="7152275" cy="948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2800" dirty="0" err="1">
                <a:solidFill>
                  <a:schemeClr val="accent2"/>
                </a:solidFill>
              </a:rPr>
              <a:t>Dilaporkan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Sebagai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Penyesuaian</a:t>
            </a:r>
            <a:r>
              <a:rPr lang="en-US" sz="2800" dirty="0">
                <a:solidFill>
                  <a:schemeClr val="accent2"/>
                </a:solidFill>
              </a:rPr>
              <a:t> di </a:t>
            </a:r>
            <a:r>
              <a:rPr lang="en-US" sz="2800" dirty="0" err="1">
                <a:solidFill>
                  <a:schemeClr val="accent2"/>
                </a:solidFill>
              </a:rPr>
              <a:t>Laporan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Laba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Rugi</a:t>
            </a:r>
            <a:endParaRPr sz="28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8041" y="1571625"/>
            <a:ext cx="6166939" cy="29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1"/>
          <p:cNvSpPr txBox="1">
            <a:spLocks noGrp="1"/>
          </p:cNvSpPr>
          <p:nvPr>
            <p:ph type="title"/>
          </p:nvPr>
        </p:nvSpPr>
        <p:spPr>
          <a:xfrm>
            <a:off x="229599" y="282224"/>
            <a:ext cx="7780926" cy="948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2800" dirty="0" err="1">
                <a:solidFill>
                  <a:schemeClr val="accent2"/>
                </a:solidFill>
              </a:rPr>
              <a:t>Alternatif</a:t>
            </a:r>
            <a:r>
              <a:rPr lang="en-US" sz="2800" dirty="0">
                <a:solidFill>
                  <a:schemeClr val="accent2"/>
                </a:solidFill>
              </a:rPr>
              <a:t> lain, </a:t>
            </a:r>
            <a:r>
              <a:rPr lang="en-US" sz="2800" dirty="0" err="1">
                <a:solidFill>
                  <a:schemeClr val="accent2"/>
                </a:solidFill>
              </a:rPr>
              <a:t>Dilaporkan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Sebagai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Penyesuaian</a:t>
            </a:r>
            <a:r>
              <a:rPr lang="en-US" sz="2800" dirty="0">
                <a:solidFill>
                  <a:schemeClr val="accent2"/>
                </a:solidFill>
              </a:rPr>
              <a:t> di </a:t>
            </a:r>
            <a:r>
              <a:rPr lang="en-US" sz="2800" dirty="0" err="1">
                <a:solidFill>
                  <a:schemeClr val="accent2"/>
                </a:solidFill>
              </a:rPr>
              <a:t>Laporan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Harga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Pokok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Penjualan</a:t>
            </a:r>
            <a:endParaRPr sz="28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5643" y="1533525"/>
            <a:ext cx="6128838" cy="319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21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1"/>
          <p:cNvSpPr txBox="1">
            <a:spLocks noGrp="1"/>
          </p:cNvSpPr>
          <p:nvPr>
            <p:ph type="title"/>
          </p:nvPr>
        </p:nvSpPr>
        <p:spPr>
          <a:xfrm>
            <a:off x="957762" y="539400"/>
            <a:ext cx="6515100" cy="632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2800" dirty="0" err="1">
                <a:solidFill>
                  <a:schemeClr val="accent2"/>
                </a:solidFill>
              </a:rPr>
              <a:t>Laporan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Laba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Rugi</a:t>
            </a:r>
            <a:endParaRPr sz="28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1105" y="1704975"/>
            <a:ext cx="6348413" cy="22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16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1"/>
          <p:cNvSpPr txBox="1">
            <a:spLocks noGrp="1"/>
          </p:cNvSpPr>
          <p:nvPr>
            <p:ph type="title"/>
          </p:nvPr>
        </p:nvSpPr>
        <p:spPr>
          <a:xfrm>
            <a:off x="957762" y="539400"/>
            <a:ext cx="6515100" cy="632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2800" dirty="0" err="1">
                <a:solidFill>
                  <a:schemeClr val="accent2"/>
                </a:solidFill>
              </a:rPr>
              <a:t>Dapat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Juga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Dialokasikan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ke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Persediaan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4" name="Google Shape;653;p71"/>
          <p:cNvSpPr txBox="1">
            <a:spLocks noGrp="1"/>
          </p:cNvSpPr>
          <p:nvPr>
            <p:ph type="subTitle" idx="1"/>
          </p:nvPr>
        </p:nvSpPr>
        <p:spPr>
          <a:xfrm>
            <a:off x="957762" y="1214439"/>
            <a:ext cx="5224462" cy="1219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b="1" dirty="0" err="1"/>
              <a:t>Contoh</a:t>
            </a:r>
            <a:r>
              <a:rPr lang="en-US" sz="1350" b="1" dirty="0"/>
              <a:t>:</a:t>
            </a:r>
          </a:p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dirty="0" err="1"/>
              <a:t>Saldo</a:t>
            </a:r>
            <a:r>
              <a:rPr lang="en-US" sz="1350" dirty="0"/>
              <a:t> overhead </a:t>
            </a:r>
            <a:r>
              <a:rPr lang="en-US" sz="1350" dirty="0" err="1"/>
              <a:t>pabrik</a:t>
            </a:r>
            <a:r>
              <a:rPr lang="en-US" sz="1350" dirty="0"/>
              <a:t> </a:t>
            </a:r>
            <a:r>
              <a:rPr lang="en-US" sz="1350" dirty="0" err="1"/>
              <a:t>dibebankan</a:t>
            </a:r>
            <a:r>
              <a:rPr lang="en-US" sz="1350" dirty="0"/>
              <a:t> </a:t>
            </a:r>
            <a:r>
              <a:rPr lang="en-US" sz="1350" dirty="0" err="1"/>
              <a:t>terlalu</a:t>
            </a:r>
            <a:r>
              <a:rPr lang="en-US" sz="1350" dirty="0"/>
              <a:t> </a:t>
            </a:r>
            <a:r>
              <a:rPr lang="en-US" sz="1350" dirty="0" err="1"/>
              <a:t>rendah</a:t>
            </a:r>
            <a:r>
              <a:rPr lang="en-US" sz="1350" dirty="0"/>
              <a:t> $4.000</a:t>
            </a:r>
          </a:p>
          <a:p>
            <a:pPr marL="139700" lvl="0" indent="0" algn="just">
              <a:spcBef>
                <a:spcPts val="600"/>
              </a:spcBef>
              <a:buClr>
                <a:schemeClr val="tx1"/>
              </a:buClr>
              <a:buSzPts val="1400"/>
              <a:buNone/>
            </a:pPr>
            <a:r>
              <a:rPr lang="en-US" sz="1350" dirty="0" err="1"/>
              <a:t>Saldo</a:t>
            </a:r>
            <a:r>
              <a:rPr lang="en-US" sz="1350" dirty="0"/>
              <a:t> </a:t>
            </a:r>
            <a:r>
              <a:rPr lang="en-US" sz="1350" dirty="0" err="1"/>
              <a:t>persediaan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harga</a:t>
            </a:r>
            <a:r>
              <a:rPr lang="en-US" sz="1350" dirty="0"/>
              <a:t> </a:t>
            </a:r>
            <a:r>
              <a:rPr lang="en-US" sz="1350" dirty="0" err="1"/>
              <a:t>pokok</a:t>
            </a:r>
            <a:r>
              <a:rPr lang="en-US" sz="1350" dirty="0"/>
              <a:t> </a:t>
            </a:r>
            <a:r>
              <a:rPr lang="en-US" sz="1350" dirty="0" err="1"/>
              <a:t>penjualan</a:t>
            </a:r>
            <a:r>
              <a:rPr lang="en-US" sz="1350" dirty="0"/>
              <a:t> </a:t>
            </a:r>
            <a:r>
              <a:rPr lang="en-US" sz="1350" dirty="0" err="1"/>
              <a:t>sbb</a:t>
            </a:r>
            <a:r>
              <a:rPr lang="en-US" sz="1350" dirty="0"/>
              <a:t>.</a:t>
            </a:r>
            <a:endParaRPr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2476501"/>
            <a:ext cx="41624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3;p71"/>
          <p:cNvSpPr txBox="1">
            <a:spLocks noGrp="1"/>
          </p:cNvSpPr>
          <p:nvPr>
            <p:ph type="subTitle" idx="1"/>
          </p:nvPr>
        </p:nvSpPr>
        <p:spPr>
          <a:xfrm>
            <a:off x="561975" y="523875"/>
            <a:ext cx="7086600" cy="4324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r>
              <a:rPr lang="en-US" sz="1400" dirty="0" err="1"/>
              <a:t>Saldo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dibebankan</a:t>
            </a:r>
            <a:r>
              <a:rPr lang="en-US" sz="1400" dirty="0"/>
              <a:t> </a:t>
            </a:r>
            <a:r>
              <a:rPr lang="en-US" sz="1400" dirty="0" err="1"/>
              <a:t>terlalu</a:t>
            </a:r>
            <a:r>
              <a:rPr lang="en-US" sz="1400" dirty="0"/>
              <a:t> </a:t>
            </a:r>
            <a:r>
              <a:rPr lang="en-US" sz="1400" dirty="0" err="1"/>
              <a:t>terlalu</a:t>
            </a:r>
            <a:r>
              <a:rPr lang="en-US" sz="1400" dirty="0"/>
              <a:t> </a:t>
            </a:r>
            <a:r>
              <a:rPr lang="en-US" sz="1400" dirty="0" err="1"/>
              <a:t>rendah</a:t>
            </a:r>
            <a:r>
              <a:rPr lang="en-US" sz="1400" dirty="0"/>
              <a:t> </a:t>
            </a:r>
            <a:r>
              <a:rPr lang="en-US" sz="1400" dirty="0" err="1"/>
              <a:t>dibebankan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ketiga</a:t>
            </a:r>
            <a:r>
              <a:rPr lang="en-US" sz="1400" dirty="0"/>
              <a:t>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proporsi</a:t>
            </a:r>
            <a:r>
              <a:rPr lang="en-US" sz="1400" dirty="0"/>
              <a:t> </a:t>
            </a:r>
            <a:r>
              <a:rPr lang="en-US" sz="1400" dirty="0" err="1"/>
              <a:t>saldonya</a:t>
            </a:r>
            <a:r>
              <a:rPr lang="en-US" sz="1400" dirty="0"/>
              <a:t>, </a:t>
            </a:r>
            <a:r>
              <a:rPr lang="en-US" sz="1400" dirty="0" err="1"/>
              <a:t>sbb</a:t>
            </a:r>
            <a:r>
              <a:rPr lang="en-US" sz="1400" dirty="0"/>
              <a:t> :</a:t>
            </a:r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endParaRPr lang="en-US" sz="1400" dirty="0"/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endParaRPr lang="en-US" sz="1400" dirty="0"/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endParaRPr lang="en-US" sz="1400" dirty="0"/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endParaRPr lang="en-US" sz="1400" dirty="0"/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endParaRPr lang="en-US" sz="1400" dirty="0"/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endParaRPr lang="en-US" sz="1400" dirty="0"/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r>
              <a:rPr lang="en-US" sz="1400" dirty="0" err="1"/>
              <a:t>Ayat</a:t>
            </a:r>
            <a:r>
              <a:rPr lang="en-US" sz="1400" dirty="0"/>
              <a:t> </a:t>
            </a:r>
            <a:r>
              <a:rPr lang="en-US" sz="1400" dirty="0" err="1"/>
              <a:t>jurnal</a:t>
            </a:r>
            <a:r>
              <a:rPr lang="en-US" sz="1400" dirty="0"/>
              <a:t> </a:t>
            </a:r>
            <a:r>
              <a:rPr lang="en-US" sz="1400" dirty="0" err="1"/>
              <a:t>pembebanannya</a:t>
            </a:r>
            <a:r>
              <a:rPr lang="en-US" sz="1400" dirty="0"/>
              <a:t> </a:t>
            </a:r>
            <a:r>
              <a:rPr lang="en-US" sz="1400" dirty="0" err="1"/>
              <a:t>sbb</a:t>
            </a:r>
            <a:r>
              <a:rPr lang="en-US" sz="1400" dirty="0"/>
              <a:t> :</a:t>
            </a:r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endParaRPr lang="en-US" sz="1400" dirty="0"/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endParaRPr lang="en-US" sz="1400" dirty="0"/>
          </a:p>
          <a:p>
            <a:pPr marL="139700" lvl="0" indent="0" algn="just">
              <a:lnSpc>
                <a:spcPct val="150000"/>
              </a:lnSpc>
              <a:buClr>
                <a:schemeClr val="tx1"/>
              </a:buClr>
              <a:buSzPts val="1400"/>
              <a:buNone/>
            </a:pP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83" y="1313539"/>
            <a:ext cx="2898665" cy="1530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6244" y="3712941"/>
            <a:ext cx="4014141" cy="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9"/>
          <p:cNvSpPr txBox="1">
            <a:spLocks noGrp="1"/>
          </p:cNvSpPr>
          <p:nvPr>
            <p:ph type="title"/>
          </p:nvPr>
        </p:nvSpPr>
        <p:spPr>
          <a:xfrm>
            <a:off x="1590260" y="571878"/>
            <a:ext cx="6260515" cy="102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err="1">
                <a:solidFill>
                  <a:schemeClr val="accent2"/>
                </a:solidFill>
              </a:rPr>
              <a:t>Faktor-faktor</a:t>
            </a:r>
            <a:r>
              <a:rPr lang="en-US" sz="2800" b="1" dirty="0">
                <a:solidFill>
                  <a:schemeClr val="accent2"/>
                </a:solidFill>
              </a:rPr>
              <a:t> yang </a:t>
            </a:r>
            <a:r>
              <a:rPr lang="en-US" sz="2800" b="1" dirty="0" err="1">
                <a:solidFill>
                  <a:schemeClr val="accent2"/>
                </a:solidFill>
              </a:rPr>
              <a:t>Dipertimbangkan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dalam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Pemilihan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Tarif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Biaya</a:t>
            </a:r>
            <a:r>
              <a:rPr lang="en-US" sz="2800" b="1" dirty="0">
                <a:solidFill>
                  <a:schemeClr val="accent2"/>
                </a:solidFill>
              </a:rPr>
              <a:t> Overhead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7" name="Google Shape;199;p36"/>
          <p:cNvSpPr txBox="1">
            <a:spLocks/>
          </p:cNvSpPr>
          <p:nvPr/>
        </p:nvSpPr>
        <p:spPr>
          <a:xfrm>
            <a:off x="1689462" y="1593669"/>
            <a:ext cx="6183085" cy="322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>
              <a:lnSpc>
                <a:spcPct val="150000"/>
              </a:lnSpc>
              <a:buSzPct val="100000"/>
            </a:pPr>
            <a:r>
              <a:rPr lang="en-US" dirty="0"/>
              <a:t>Lima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pemlilihan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overhead:</a:t>
            </a:r>
          </a:p>
          <a:p>
            <a:pPr marL="0" indent="0" algn="just">
              <a:lnSpc>
                <a:spcPct val="150000"/>
              </a:lnSpc>
              <a:buSzPct val="100000"/>
            </a:pPr>
            <a:r>
              <a:rPr lang="en-US" dirty="0"/>
              <a:t>1.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a. Output </a:t>
            </a:r>
            <a:r>
              <a:rPr lang="en-US" dirty="0" err="1"/>
              <a:t>fisik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b.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c.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d. Jam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e. Jam </a:t>
            </a:r>
            <a:r>
              <a:rPr lang="en-US" dirty="0" err="1"/>
              <a:t>mesin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f.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aktivitas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85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9"/>
          <p:cNvSpPr txBox="1">
            <a:spLocks noGrp="1"/>
          </p:cNvSpPr>
          <p:nvPr>
            <p:ph type="title"/>
          </p:nvPr>
        </p:nvSpPr>
        <p:spPr>
          <a:xfrm>
            <a:off x="1485451" y="574875"/>
            <a:ext cx="6382199" cy="5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Mengubah Tarif Biaya Overhead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6137" y="1556088"/>
            <a:ext cx="66008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Tarif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biasanya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ditinjau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kembali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secara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periodik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paling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tidak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setahun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sekali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i-FI" dirty="0">
                <a:solidFill>
                  <a:srgbClr val="FFFFFF"/>
                </a:solidFill>
                <a:latin typeface="Didact Gothic" panose="020B0604020202020204" charset="0"/>
              </a:rPr>
              <a:t>Batasan yang digunakan oleh suatu perusahaan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dalam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merevisi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tarif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overhead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tergantung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: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Frekuensi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perubahan</a:t>
            </a:r>
            <a:endParaRPr lang="en-US" dirty="0">
              <a:solidFill>
                <a:srgbClr val="FFFFFF"/>
              </a:solidFill>
              <a:latin typeface="Didact Gothic" panose="020B0604020202020204" charset="0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Faktor-faktor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yang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memengaruhi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tarifoverhead</a:t>
            </a:r>
            <a:endParaRPr lang="en-US" dirty="0">
              <a:solidFill>
                <a:srgbClr val="FFFFFF"/>
              </a:solidFill>
              <a:latin typeface="Didact Gothic" panose="020B0604020202020204" charset="0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rgbClr val="FFFFFF"/>
                </a:solidFill>
                <a:latin typeface="Didact Gothic" panose="020B0604020202020204" charset="0"/>
              </a:rPr>
              <a:t>Kebutuhan serta keinginan manajemen akan 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data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biaya</a:t>
            </a:r>
            <a:r>
              <a:rPr lang="en-US" dirty="0">
                <a:solidFill>
                  <a:srgbClr val="FFFFFF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Didact Gothic" panose="020B0604020202020204" charset="0"/>
              </a:rPr>
              <a:t>terkini</a:t>
            </a:r>
            <a:endParaRPr lang="en-US" dirty="0">
              <a:latin typeface="Didact Gothic" panose="020B060402020202020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90"/>
          <p:cNvSpPr txBox="1">
            <a:spLocks noGrp="1"/>
          </p:cNvSpPr>
          <p:nvPr>
            <p:ph type="title"/>
          </p:nvPr>
        </p:nvSpPr>
        <p:spPr>
          <a:xfrm>
            <a:off x="1944100" y="463200"/>
            <a:ext cx="565685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Latihan Soal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898" name="Google Shape;898;p90"/>
          <p:cNvSpPr txBox="1">
            <a:spLocks noGrp="1"/>
          </p:cNvSpPr>
          <p:nvPr>
            <p:ph type="subTitle" idx="4"/>
          </p:nvPr>
        </p:nvSpPr>
        <p:spPr>
          <a:xfrm>
            <a:off x="990601" y="931950"/>
            <a:ext cx="816408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Soal 1</a:t>
            </a:r>
            <a:endParaRPr sz="1800" dirty="0"/>
          </a:p>
        </p:txBody>
      </p:sp>
      <p:sp>
        <p:nvSpPr>
          <p:cNvPr id="901" name="Google Shape;901;p90"/>
          <p:cNvSpPr txBox="1">
            <a:spLocks noGrp="1"/>
          </p:cNvSpPr>
          <p:nvPr>
            <p:ph type="subTitle" idx="7"/>
          </p:nvPr>
        </p:nvSpPr>
        <p:spPr>
          <a:xfrm>
            <a:off x="990601" y="1352550"/>
            <a:ext cx="7210424" cy="3438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Nazareth Company </a:t>
            </a:r>
            <a:r>
              <a:rPr lang="en-US" dirty="0" err="1"/>
              <a:t>mengestimasikan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sebesar</a:t>
            </a:r>
            <a:r>
              <a:rPr lang="en-US" dirty="0"/>
              <a:t> $225.000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. </a:t>
            </a:r>
            <a:r>
              <a:rPr lang="en-US" dirty="0" err="1"/>
              <a:t>Estimasi</a:t>
            </a:r>
            <a:r>
              <a:rPr lang="en-US" dirty="0"/>
              <a:t> unit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25.000 unit,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$500.000.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jam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yang </a:t>
            </a:r>
            <a:r>
              <a:rPr lang="en-US" dirty="0" err="1"/>
              <a:t>diestimasikan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56.250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$8 per jam, </a:t>
            </a:r>
            <a:r>
              <a:rPr lang="en-US" dirty="0" err="1"/>
              <a:t>dan</a:t>
            </a:r>
            <a:r>
              <a:rPr lang="en-US" dirty="0"/>
              <a:t> jam </a:t>
            </a:r>
            <a:r>
              <a:rPr lang="en-US" dirty="0" err="1"/>
              <a:t>mesin</a:t>
            </a:r>
            <a:r>
              <a:rPr lang="en-US" dirty="0"/>
              <a:t> yang </a:t>
            </a:r>
            <a:r>
              <a:rPr lang="en-US" dirty="0" err="1"/>
              <a:t>diestimasikan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75.000.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Diminta</a:t>
            </a:r>
            <a:r>
              <a:rPr lang="en-US" dirty="0"/>
              <a:t>: </a:t>
            </a: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overhead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pembebanan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lvl="0" indent="0" algn="just">
              <a:lnSpc>
                <a:spcPct val="150000"/>
              </a:lnSpc>
            </a:pPr>
            <a:r>
              <a:rPr lang="en-US" dirty="0"/>
              <a:t>1. Unit </a:t>
            </a:r>
            <a:r>
              <a:rPr lang="en-US" dirty="0" err="1"/>
              <a:t>produksi</a:t>
            </a:r>
            <a:r>
              <a:rPr lang="en-US" dirty="0"/>
              <a:t>		4.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  <a:p>
            <a:pPr marL="0" lvl="0" indent="0" algn="just">
              <a:lnSpc>
                <a:spcPct val="150000"/>
              </a:lnSpc>
            </a:pPr>
            <a:r>
              <a:rPr lang="en-US" dirty="0"/>
              <a:t>2.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		5. Jam </a:t>
            </a:r>
            <a:r>
              <a:rPr lang="en-US" dirty="0" err="1"/>
              <a:t>mesin</a:t>
            </a:r>
            <a:endParaRPr lang="en-US" dirty="0"/>
          </a:p>
          <a:p>
            <a:pPr marL="0" lvl="0" indent="0" algn="just">
              <a:lnSpc>
                <a:spcPct val="150000"/>
              </a:lnSpc>
            </a:pPr>
            <a:r>
              <a:rPr lang="en-US" dirty="0"/>
              <a:t>3. Jam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90"/>
          <p:cNvSpPr txBox="1">
            <a:spLocks noGrp="1"/>
          </p:cNvSpPr>
          <p:nvPr>
            <p:ph type="title"/>
          </p:nvPr>
        </p:nvSpPr>
        <p:spPr>
          <a:xfrm>
            <a:off x="1944100" y="463200"/>
            <a:ext cx="565685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Latihan Soal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898" name="Google Shape;898;p90"/>
          <p:cNvSpPr txBox="1">
            <a:spLocks noGrp="1"/>
          </p:cNvSpPr>
          <p:nvPr>
            <p:ph type="subTitle" idx="4"/>
          </p:nvPr>
        </p:nvSpPr>
        <p:spPr>
          <a:xfrm>
            <a:off x="990601" y="931950"/>
            <a:ext cx="816408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Soal 2</a:t>
            </a:r>
            <a:endParaRPr sz="1800" dirty="0"/>
          </a:p>
        </p:txBody>
      </p:sp>
      <p:sp>
        <p:nvSpPr>
          <p:cNvPr id="901" name="Google Shape;901;p90"/>
          <p:cNvSpPr txBox="1">
            <a:spLocks noGrp="1"/>
          </p:cNvSpPr>
          <p:nvPr>
            <p:ph type="subTitle" idx="7"/>
          </p:nvPr>
        </p:nvSpPr>
        <p:spPr>
          <a:xfrm>
            <a:off x="990601" y="1352550"/>
            <a:ext cx="7210424" cy="3438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dirty="0"/>
              <a:t>Nelson Company </a:t>
            </a:r>
            <a:r>
              <a:rPr lang="en-US" dirty="0" err="1"/>
              <a:t>menganggarkan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$255.000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A, </a:t>
            </a:r>
            <a:r>
              <a:rPr lang="en-US" dirty="0" err="1"/>
              <a:t>berdasarkan</a:t>
            </a:r>
            <a:r>
              <a:rPr lang="en-US" dirty="0"/>
              <a:t> volume yang </a:t>
            </a:r>
            <a:r>
              <a:rPr lang="en-US" dirty="0" err="1"/>
              <a:t>dianggarkan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50.000 per jam </a:t>
            </a:r>
            <a:r>
              <a:rPr lang="en-US" dirty="0" err="1"/>
              <a:t>mesin</a:t>
            </a:r>
            <a:r>
              <a:rPr lang="en-US" dirty="0"/>
              <a:t>. Di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, </a:t>
            </a:r>
            <a:r>
              <a:rPr lang="en-US" dirty="0" err="1"/>
              <a:t>aktual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$281.000 </a:t>
            </a:r>
            <a:r>
              <a:rPr lang="en-US" dirty="0" err="1"/>
              <a:t>dan</a:t>
            </a:r>
            <a:r>
              <a:rPr lang="en-US" dirty="0"/>
              <a:t> jam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52.500. </a:t>
            </a:r>
          </a:p>
          <a:p>
            <a:pPr marL="0" lvl="0" indent="0" algn="just">
              <a:lnSpc>
                <a:spcPct val="150000"/>
              </a:lnSpc>
            </a:pPr>
            <a:r>
              <a:rPr lang="en-US" dirty="0" err="1"/>
              <a:t>Diminta</a:t>
            </a:r>
            <a:r>
              <a:rPr lang="en-US" dirty="0"/>
              <a:t>: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dibebankan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13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3"/>
          <p:cNvSpPr txBox="1">
            <a:spLocks noGrp="1"/>
          </p:cNvSpPr>
          <p:nvPr>
            <p:ph type="subTitle" idx="1"/>
          </p:nvPr>
        </p:nvSpPr>
        <p:spPr>
          <a:xfrm>
            <a:off x="3047700" y="1500688"/>
            <a:ext cx="4526400" cy="1223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dirty="0"/>
              <a:t>Thank You</a:t>
            </a:r>
            <a:endParaRPr sz="5400" dirty="0"/>
          </a:p>
        </p:txBody>
      </p:sp>
      <p:sp>
        <p:nvSpPr>
          <p:cNvPr id="360" name="Google Shape;360;p53"/>
          <p:cNvSpPr txBox="1">
            <a:spLocks noGrp="1"/>
          </p:cNvSpPr>
          <p:nvPr>
            <p:ph type="title"/>
          </p:nvPr>
        </p:nvSpPr>
        <p:spPr>
          <a:xfrm>
            <a:off x="4231200" y="2724150"/>
            <a:ext cx="3342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Any Questions ?</a:t>
            </a:r>
            <a:endParaRPr sz="1800" dirty="0"/>
          </a:p>
        </p:txBody>
      </p:sp>
      <p:pic>
        <p:nvPicPr>
          <p:cNvPr id="361" name="Google Shape;361;p53"/>
          <p:cNvPicPr preferRelativeResize="0"/>
          <p:nvPr/>
        </p:nvPicPr>
        <p:blipFill rotWithShape="1">
          <a:blip r:embed="rId3">
            <a:alphaModFix/>
          </a:blip>
          <a:srcRect l="31721" r="31721"/>
          <a:stretch/>
        </p:blipFill>
        <p:spPr>
          <a:xfrm>
            <a:off x="0" y="0"/>
            <a:ext cx="33429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9"/>
          <p:cNvSpPr txBox="1">
            <a:spLocks noGrp="1"/>
          </p:cNvSpPr>
          <p:nvPr>
            <p:ph type="title"/>
          </p:nvPr>
        </p:nvSpPr>
        <p:spPr>
          <a:xfrm>
            <a:off x="1571896" y="571878"/>
            <a:ext cx="6278880" cy="102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err="1">
                <a:solidFill>
                  <a:schemeClr val="accent2"/>
                </a:solidFill>
              </a:rPr>
              <a:t>Faktor-faktor</a:t>
            </a:r>
            <a:r>
              <a:rPr lang="en-US" sz="2800" b="1" dirty="0">
                <a:solidFill>
                  <a:schemeClr val="accent2"/>
                </a:solidFill>
              </a:rPr>
              <a:t> yang </a:t>
            </a:r>
            <a:r>
              <a:rPr lang="en-US" sz="2800" b="1" dirty="0" err="1">
                <a:solidFill>
                  <a:schemeClr val="accent2"/>
                </a:solidFill>
              </a:rPr>
              <a:t>Dipertimbangkan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dalam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Pemilihan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Tarif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Biaya</a:t>
            </a:r>
            <a:r>
              <a:rPr lang="en-US" sz="2800" b="1" dirty="0">
                <a:solidFill>
                  <a:schemeClr val="accent2"/>
                </a:solidFill>
              </a:rPr>
              <a:t> Overhead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7" name="Google Shape;199;p36"/>
          <p:cNvSpPr txBox="1">
            <a:spLocks/>
          </p:cNvSpPr>
          <p:nvPr/>
        </p:nvSpPr>
        <p:spPr>
          <a:xfrm>
            <a:off x="1689462" y="1593669"/>
            <a:ext cx="6183085" cy="322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>
              <a:lnSpc>
                <a:spcPct val="150000"/>
              </a:lnSpc>
              <a:buSzPct val="100000"/>
            </a:pPr>
            <a:r>
              <a:rPr lang="en-US" dirty="0"/>
              <a:t>2. </a:t>
            </a:r>
            <a:r>
              <a:rPr lang="en-US" dirty="0" err="1"/>
              <a:t>Pemilihan</a:t>
            </a:r>
            <a:r>
              <a:rPr lang="en-US" dirty="0"/>
              <a:t> Tingkat </a:t>
            </a:r>
            <a:r>
              <a:rPr lang="en-US" dirty="0" err="1"/>
              <a:t>Aktivitas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a.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teoritis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b.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praktis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c.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yang </a:t>
            </a:r>
            <a:r>
              <a:rPr lang="en-US" dirty="0" err="1"/>
              <a:t>diperkirakan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d. </a:t>
            </a:r>
            <a:r>
              <a:rPr lang="en-US" dirty="0" err="1"/>
              <a:t>Kapasitas</a:t>
            </a:r>
            <a:r>
              <a:rPr lang="en-US" dirty="0"/>
              <a:t> normal</a:t>
            </a:r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e.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overhead</a:t>
            </a:r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f.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menganggur</a:t>
            </a:r>
            <a:r>
              <a:rPr lang="en-US" dirty="0"/>
              <a:t> versus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kapasitas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2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9"/>
          <p:cNvSpPr txBox="1">
            <a:spLocks noGrp="1"/>
          </p:cNvSpPr>
          <p:nvPr>
            <p:ph type="title"/>
          </p:nvPr>
        </p:nvSpPr>
        <p:spPr>
          <a:xfrm>
            <a:off x="1571896" y="502209"/>
            <a:ext cx="6278880" cy="102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err="1">
                <a:solidFill>
                  <a:schemeClr val="accent2"/>
                </a:solidFill>
              </a:rPr>
              <a:t>Faktor-faktor</a:t>
            </a:r>
            <a:r>
              <a:rPr lang="en-US" sz="2800" b="1" dirty="0">
                <a:solidFill>
                  <a:schemeClr val="accent2"/>
                </a:solidFill>
              </a:rPr>
              <a:t> yang </a:t>
            </a:r>
            <a:r>
              <a:rPr lang="en-US" sz="2800" b="1" dirty="0" err="1">
                <a:solidFill>
                  <a:schemeClr val="accent2"/>
                </a:solidFill>
              </a:rPr>
              <a:t>Dipertimbangkan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dalam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Pemilihan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Tarif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Biaya</a:t>
            </a:r>
            <a:r>
              <a:rPr lang="en-US" sz="2800" b="1" dirty="0">
                <a:solidFill>
                  <a:schemeClr val="accent2"/>
                </a:solidFill>
              </a:rPr>
              <a:t> Overhead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7" name="Google Shape;199;p36"/>
          <p:cNvSpPr txBox="1">
            <a:spLocks/>
          </p:cNvSpPr>
          <p:nvPr/>
        </p:nvSpPr>
        <p:spPr>
          <a:xfrm>
            <a:off x="1667691" y="1602377"/>
            <a:ext cx="6183085" cy="322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>
              <a:lnSpc>
                <a:spcPct val="150000"/>
              </a:lnSpc>
              <a:buSzPct val="100000"/>
            </a:pPr>
            <a:r>
              <a:rPr lang="en-US" dirty="0"/>
              <a:t>3.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Overhead </a:t>
            </a:r>
            <a:r>
              <a:rPr lang="en-US" dirty="0" err="1"/>
              <a:t>Tetap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a.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penyerapan</a:t>
            </a:r>
            <a:r>
              <a:rPr lang="en-US" dirty="0"/>
              <a:t> </a:t>
            </a:r>
            <a:r>
              <a:rPr lang="en-US" dirty="0" err="1"/>
              <a:t>penuh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b.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  <a:p>
            <a:pPr marL="0" indent="0" algn="just">
              <a:lnSpc>
                <a:spcPct val="150000"/>
              </a:lnSpc>
              <a:buSzPct val="100000"/>
            </a:pPr>
            <a:r>
              <a:rPr lang="en-US" dirty="0"/>
              <a:t>4.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Tunggal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Tarif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a.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pabrik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b.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departemental</a:t>
            </a:r>
            <a:endParaRPr lang="en-US" dirty="0"/>
          </a:p>
          <a:p>
            <a:pPr marL="0" indent="182563" algn="just">
              <a:lnSpc>
                <a:spcPct val="150000"/>
              </a:lnSpc>
              <a:buSzPct val="100000"/>
            </a:pPr>
            <a:r>
              <a:rPr lang="en-US" dirty="0"/>
              <a:t>c.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subdepartemental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aktivitas</a:t>
            </a:r>
            <a:endParaRPr lang="en-US" dirty="0"/>
          </a:p>
          <a:p>
            <a:pPr marL="0" indent="0" algn="just">
              <a:lnSpc>
                <a:spcPct val="150000"/>
              </a:lnSpc>
              <a:buSzPct val="100000"/>
            </a:pPr>
            <a:r>
              <a:rPr lang="en-US" dirty="0"/>
              <a:t>5.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Jasa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4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1633008" y="537250"/>
            <a:ext cx="625245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2"/>
                </a:solidFill>
              </a:rPr>
              <a:t>1. Dasar yang Dapat Digunakan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199;p36"/>
          <p:cNvSpPr txBox="1">
            <a:spLocks/>
          </p:cNvSpPr>
          <p:nvPr/>
        </p:nvSpPr>
        <p:spPr>
          <a:xfrm>
            <a:off x="1482558" y="1271452"/>
            <a:ext cx="6553350" cy="322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denominator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overhead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overhead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overhead.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data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.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539750" indent="-269875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pembebanan</a:t>
            </a:r>
            <a:r>
              <a:rPr lang="en-US" dirty="0"/>
              <a:t> overhead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proporsi</a:t>
            </a:r>
            <a:r>
              <a:rPr lang="en-US" dirty="0"/>
              <a:t> yang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,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.</a:t>
            </a:r>
          </a:p>
          <a:p>
            <a:pPr marL="539750" indent="-269875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klerikal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1633008" y="537250"/>
            <a:ext cx="625245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2"/>
                </a:solidFill>
              </a:rPr>
              <a:t>1. Dasar yang Dapat Digunakan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199;p36"/>
          <p:cNvSpPr txBox="1">
            <a:spLocks/>
          </p:cNvSpPr>
          <p:nvPr/>
        </p:nvSpPr>
        <p:spPr>
          <a:xfrm>
            <a:off x="1349829" y="1187351"/>
            <a:ext cx="6723017" cy="36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b="1" u="sng" dirty="0"/>
              <a:t>Output </a:t>
            </a:r>
            <a:r>
              <a:rPr lang="en-US" b="1" u="sng" dirty="0" err="1"/>
              <a:t>Fisik</a:t>
            </a:r>
            <a:endParaRPr lang="en-US" b="1" u="sng" dirty="0"/>
          </a:p>
          <a:p>
            <a:pPr marL="0" indent="0" algn="just">
              <a:spcBef>
                <a:spcPts val="600"/>
              </a:spcBef>
              <a:buSzPct val="100000"/>
            </a:pPr>
            <a:r>
              <a:rPr lang="en-US" dirty="0"/>
              <a:t>Output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unit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 paling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membebankan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. </a:t>
            </a:r>
            <a:r>
              <a:rPr lang="en-US" dirty="0" err="1"/>
              <a:t>Penggunaannya</a:t>
            </a:r>
            <a:r>
              <a:rPr lang="en-US" dirty="0"/>
              <a:t> </a:t>
            </a:r>
            <a:r>
              <a:rPr lang="en-US" dirty="0" err="1"/>
              <a:t>diilustrasikan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 algn="just">
              <a:spcBef>
                <a:spcPts val="600"/>
              </a:spcBef>
              <a:buSzPct val="100000"/>
            </a:pPr>
            <a:endParaRPr lang="en-US" dirty="0"/>
          </a:p>
          <a:p>
            <a:pPr marL="0" indent="0" algn="just">
              <a:spcBef>
                <a:spcPts val="600"/>
              </a:spcBef>
              <a:buSzPct val="100000"/>
            </a:pPr>
            <a:endParaRPr lang="en-US" dirty="0"/>
          </a:p>
          <a:p>
            <a:pPr marL="0" indent="0" algn="just">
              <a:spcBef>
                <a:spcPts val="600"/>
              </a:spcBef>
              <a:buSzPct val="100000"/>
            </a:pPr>
            <a:endParaRPr lang="en-US" dirty="0"/>
          </a:p>
          <a:p>
            <a:pPr marL="0" indent="0" algn="just">
              <a:spcBef>
                <a:spcPts val="600"/>
              </a:spcBef>
              <a:buSzPct val="100000"/>
            </a:pPr>
            <a:r>
              <a:rPr lang="en-US" dirty="0" err="1"/>
              <a:t>Jika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diestimasikan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$300.000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bermaksud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250.000 unit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mendatang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unit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dibebankan</a:t>
            </a:r>
            <a:r>
              <a:rPr lang="en-US" dirty="0"/>
              <a:t> overhead </a:t>
            </a:r>
            <a:r>
              <a:rPr lang="en-US" dirty="0" err="1"/>
              <a:t>sebesar</a:t>
            </a:r>
            <a:r>
              <a:rPr lang="en-US" dirty="0"/>
              <a:t> $1,20 ($300.000 : 250.000 Unit).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1.000 unit yang </a:t>
            </a:r>
            <a:r>
              <a:rPr lang="en-US" dirty="0" err="1"/>
              <a:t>selesai</a:t>
            </a:r>
            <a:r>
              <a:rPr lang="en-US" dirty="0"/>
              <a:t> di proses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dibebankan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sebesar</a:t>
            </a:r>
            <a:r>
              <a:rPr lang="en-US" dirty="0"/>
              <a:t> 1.000 x $1,20 = $1.200.</a:t>
            </a:r>
          </a:p>
          <a:p>
            <a:pPr marL="0" indent="0" algn="just">
              <a:lnSpc>
                <a:spcPct val="150000"/>
              </a:lnSpc>
              <a:buSzPct val="100000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35" y="2310735"/>
            <a:ext cx="4165349" cy="4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5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1589466" y="458873"/>
            <a:ext cx="625245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2"/>
                </a:solidFill>
              </a:rPr>
              <a:t>1. Dasar yang Dapat Digunakan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5" name="Google Shape;199;p36"/>
          <p:cNvSpPr txBox="1">
            <a:spLocks/>
          </p:cNvSpPr>
          <p:nvPr/>
        </p:nvSpPr>
        <p:spPr>
          <a:xfrm>
            <a:off x="1219200" y="1108973"/>
            <a:ext cx="7080068" cy="36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b="1" u="sng" dirty="0" err="1"/>
              <a:t>Dasar</a:t>
            </a:r>
            <a:r>
              <a:rPr lang="en-US" b="1" u="sng" dirty="0"/>
              <a:t> </a:t>
            </a:r>
            <a:r>
              <a:rPr lang="en-US" b="1" u="sng" dirty="0" err="1"/>
              <a:t>Biaya</a:t>
            </a:r>
            <a:r>
              <a:rPr lang="en-US" b="1" u="sng" dirty="0"/>
              <a:t> </a:t>
            </a:r>
            <a:r>
              <a:rPr lang="en-US" b="1" u="sng" dirty="0" err="1"/>
              <a:t>Bahan</a:t>
            </a:r>
            <a:r>
              <a:rPr lang="en-US" b="1" u="sng" dirty="0"/>
              <a:t> Baku </a:t>
            </a:r>
            <a:r>
              <a:rPr lang="en-US" b="1" u="sng" dirty="0" err="1"/>
              <a:t>Langsung</a:t>
            </a:r>
            <a:endParaRPr lang="en-US" b="1" u="sng" dirty="0"/>
          </a:p>
          <a:p>
            <a:pPr marL="0" indent="0" algn="just">
              <a:spcBef>
                <a:spcPts val="600"/>
              </a:spcBef>
              <a:buSzPct val="100000"/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masa </a:t>
            </a:r>
            <a:r>
              <a:rPr lang="en-US" dirty="0" err="1"/>
              <a:t>lampau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overhead.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mahalnya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.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</a:t>
            </a:r>
          </a:p>
          <a:p>
            <a:pPr marL="0" indent="0" algn="just">
              <a:spcBef>
                <a:spcPts val="600"/>
              </a:spcBef>
              <a:buSzPct val="100000"/>
            </a:pPr>
            <a:endParaRPr lang="en-US" dirty="0"/>
          </a:p>
          <a:p>
            <a:pPr marL="0" indent="0" algn="just">
              <a:spcBef>
                <a:spcPts val="600"/>
              </a:spcBef>
              <a:buSzPct val="100000"/>
            </a:pPr>
            <a:endParaRPr lang="en-US" dirty="0"/>
          </a:p>
          <a:p>
            <a:pPr marL="0" indent="0" algn="just">
              <a:spcBef>
                <a:spcPts val="600"/>
              </a:spcBef>
              <a:buSzPct val="100000"/>
            </a:pPr>
            <a:endParaRPr lang="en-US" dirty="0"/>
          </a:p>
          <a:p>
            <a:pPr marL="0" indent="0" algn="just">
              <a:spcBef>
                <a:spcPts val="600"/>
              </a:spcBef>
              <a:buSzPct val="100000"/>
            </a:pPr>
            <a:endParaRPr lang="en-US" dirty="0"/>
          </a:p>
          <a:p>
            <a:pPr marL="0" indent="0" algn="just">
              <a:spcBef>
                <a:spcPts val="600"/>
              </a:spcBef>
              <a:buSzPct val="100000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totalnya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$300.000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totalnya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$250.000,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dibebankan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setara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$300.000 : $250.000 = 1,20, </a:t>
            </a:r>
            <a:r>
              <a:rPr lang="en-US" dirty="0" err="1"/>
              <a:t>atau</a:t>
            </a:r>
            <a:r>
              <a:rPr lang="en-US" dirty="0"/>
              <a:t> 120%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langsungnya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$5.000,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$5.000 x 120% = $6.000 </a:t>
            </a:r>
            <a:r>
              <a:rPr lang="en-US" dirty="0" err="1"/>
              <a:t>untuk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37" y="2456362"/>
            <a:ext cx="4843057" cy="7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85351"/>
      </p:ext>
    </p:extLst>
  </p:cSld>
  <p:clrMapOvr>
    <a:masterClrMapping/>
  </p:clrMapOvr>
</p:sld>
</file>

<file path=ppt/theme/theme1.xml><?xml version="1.0" encoding="utf-8"?>
<a:theme xmlns:a="http://schemas.openxmlformats.org/drawingml/2006/main" name="Darkle Slideshow by Slidesgo">
  <a:themeElements>
    <a:clrScheme name="Simple Light">
      <a:dk1>
        <a:srgbClr val="FFFFFF"/>
      </a:dk1>
      <a:lt1>
        <a:srgbClr val="000000"/>
      </a:lt1>
      <a:dk2>
        <a:srgbClr val="434343"/>
      </a:dk2>
      <a:lt2>
        <a:srgbClr val="FFFFFF"/>
      </a:lt2>
      <a:accent1>
        <a:srgbClr val="A3896F"/>
      </a:accent1>
      <a:accent2>
        <a:srgbClr val="C9B18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2918</Words>
  <Application>Microsoft Office PowerPoint</Application>
  <PresentationFormat>On-screen Show (16:9)</PresentationFormat>
  <Paragraphs>239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Dubai</vt:lpstr>
      <vt:lpstr>DM Serif Display</vt:lpstr>
      <vt:lpstr>Arial</vt:lpstr>
      <vt:lpstr>Courier New</vt:lpstr>
      <vt:lpstr>Didact Gothic</vt:lpstr>
      <vt:lpstr>Roboto</vt:lpstr>
      <vt:lpstr>Muli</vt:lpstr>
      <vt:lpstr>Wingdings</vt:lpstr>
      <vt:lpstr>Darkle Slideshow by Slidesgo</vt:lpstr>
      <vt:lpstr>Overhead Pabrik: Anggaran, Aktual, Pembebanan</vt:lpstr>
      <vt:lpstr>Karakteristik Overhead Pabrik</vt:lpstr>
      <vt:lpstr>Penggunaan Tarif Biaya Overhead yang Telah ditentukan Sebelumnya</vt:lpstr>
      <vt:lpstr>Faktor-faktor yang Dipertimbangkan dalam Pemilihan Tarif Biaya Overhead</vt:lpstr>
      <vt:lpstr>Faktor-faktor yang Dipertimbangkan dalam Pemilihan Tarif Biaya Overhead</vt:lpstr>
      <vt:lpstr>Faktor-faktor yang Dipertimbangkan dalam Pemilihan Tarif Biaya Overhead</vt:lpstr>
      <vt:lpstr>1. Dasar yang Dapat Digunakan</vt:lpstr>
      <vt:lpstr>1. Dasar yang Dapat Digunakan</vt:lpstr>
      <vt:lpstr>1. Dasar yang Dapat Digunakan</vt:lpstr>
      <vt:lpstr>1. Dasar yang Dapat Digunakan</vt:lpstr>
      <vt:lpstr>1. Dasar yang Dapat Digunakan</vt:lpstr>
      <vt:lpstr>1. Dasar yang Dapat Digunakan</vt:lpstr>
      <vt:lpstr>1. Dasar yang Dapat Digunakan</vt:lpstr>
      <vt:lpstr>2. Pemilihan Tingkat Aktivitas</vt:lpstr>
      <vt:lpstr>2. Pemilihan Tingkat Aktivitas</vt:lpstr>
      <vt:lpstr>2. Pemilihan Tingkat Aktivitas</vt:lpstr>
      <vt:lpstr>2. Pemilihan Tingkat Aktivitas</vt:lpstr>
      <vt:lpstr>Dampak Kapasitas pada Tarif Overhead Pabrik</vt:lpstr>
      <vt:lpstr>Kapasitas Menganggur VS Kelebihan Kapasitas</vt:lpstr>
      <vt:lpstr>Memasukan atau Mengeluarkan Biaya Overhead Tetap</vt:lpstr>
      <vt:lpstr>Memasukan atau Mengeluarkan Biaya Overhead Tetap</vt:lpstr>
      <vt:lpstr>Perhitungan Tarif Biaya Overhead</vt:lpstr>
      <vt:lpstr>Perhitungan Tarif Biaya Overhead</vt:lpstr>
      <vt:lpstr>Perhitungan Tarif Biaya Overhead</vt:lpstr>
      <vt:lpstr>Perhitungan Tarif Biaya Overhead</vt:lpstr>
      <vt:lpstr>Biaya Overhead Aktual</vt:lpstr>
      <vt:lpstr>PowerPoint Presentation</vt:lpstr>
      <vt:lpstr>Pembebanan Biaya Overhead</vt:lpstr>
      <vt:lpstr>Pembebanan Biaya Overhead</vt:lpstr>
      <vt:lpstr>Jumlah Pembebanan yang Terlalu Tinggi atau Terlalu Rendah</vt:lpstr>
      <vt:lpstr>Disposisi Jumlah Pembebanan yang Terlalu Tinggi atau Terlalu Rendah</vt:lpstr>
      <vt:lpstr>Disposisi Jumlah Pembebanan yang Terlalu Tinggi atau Terlalu Rendah</vt:lpstr>
      <vt:lpstr>Disposisi Jumlah Pembebanan yang Terlalu Tinggi atau Terlalu Rendah</vt:lpstr>
      <vt:lpstr>Disposisi Jumlah Pembebanan yang Terlalu Tinggi atau Terlalu Rendah</vt:lpstr>
      <vt:lpstr>Dilaporkan Sebagai Penyesuaian di Laporan Laba Rugi</vt:lpstr>
      <vt:lpstr>Alternatif lain, Dilaporkan Sebagai Penyesuaian di Laporan Harga Pokok Penjualan</vt:lpstr>
      <vt:lpstr>Laporan Laba Rugi</vt:lpstr>
      <vt:lpstr>Dapat Juga Dialokasikan ke Persediaan</vt:lpstr>
      <vt:lpstr>PowerPoint Presentation</vt:lpstr>
      <vt:lpstr>Mengubah Tarif Biaya Overhead</vt:lpstr>
      <vt:lpstr>Latihan Soal</vt:lpstr>
      <vt:lpstr>Latihan Soal</vt:lpstr>
      <vt:lpstr>Any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Darkle Slideshow</dc:title>
  <cp:lastModifiedBy>Mery</cp:lastModifiedBy>
  <cp:revision>68</cp:revision>
  <dcterms:modified xsi:type="dcterms:W3CDTF">2025-07-08T01:55:01Z</dcterms:modified>
</cp:coreProperties>
</file>